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81"/>
  </p:notesMasterIdLst>
  <p:handoutMasterIdLst>
    <p:handoutMasterId r:id="rId82"/>
  </p:handoutMasterIdLst>
  <p:sldIdLst>
    <p:sldId id="259" r:id="rId3"/>
    <p:sldId id="319" r:id="rId4"/>
    <p:sldId id="315" r:id="rId5"/>
    <p:sldId id="316" r:id="rId6"/>
    <p:sldId id="320" r:id="rId7"/>
    <p:sldId id="321" r:id="rId8"/>
    <p:sldId id="331" r:id="rId9"/>
    <p:sldId id="317" r:id="rId10"/>
    <p:sldId id="332" r:id="rId11"/>
    <p:sldId id="322" r:id="rId12"/>
    <p:sldId id="323" r:id="rId13"/>
    <p:sldId id="324" r:id="rId14"/>
    <p:sldId id="333" r:id="rId15"/>
    <p:sldId id="334" r:id="rId16"/>
    <p:sldId id="335" r:id="rId17"/>
    <p:sldId id="325" r:id="rId18"/>
    <p:sldId id="336" r:id="rId19"/>
    <p:sldId id="326" r:id="rId20"/>
    <p:sldId id="337" r:id="rId21"/>
    <p:sldId id="338" r:id="rId22"/>
    <p:sldId id="327" r:id="rId23"/>
    <p:sldId id="339" r:id="rId24"/>
    <p:sldId id="328" r:id="rId25"/>
    <p:sldId id="340" r:id="rId26"/>
    <p:sldId id="341" r:id="rId27"/>
    <p:sldId id="329" r:id="rId28"/>
    <p:sldId id="330" r:id="rId29"/>
    <p:sldId id="260" r:id="rId30"/>
    <p:sldId id="262" r:id="rId31"/>
    <p:sldId id="263" r:id="rId32"/>
    <p:sldId id="264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312" r:id="rId41"/>
    <p:sldId id="272" r:id="rId42"/>
    <p:sldId id="273" r:id="rId43"/>
    <p:sldId id="274" r:id="rId44"/>
    <p:sldId id="275" r:id="rId45"/>
    <p:sldId id="276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  <p:sldId id="286" r:id="rId55"/>
    <p:sldId id="287" r:id="rId56"/>
    <p:sldId id="288" r:id="rId57"/>
    <p:sldId id="289" r:id="rId58"/>
    <p:sldId id="290" r:id="rId59"/>
    <p:sldId id="291" r:id="rId60"/>
    <p:sldId id="292" r:id="rId61"/>
    <p:sldId id="293" r:id="rId62"/>
    <p:sldId id="294" r:id="rId63"/>
    <p:sldId id="295" r:id="rId64"/>
    <p:sldId id="296" r:id="rId65"/>
    <p:sldId id="297" r:id="rId66"/>
    <p:sldId id="298" r:id="rId67"/>
    <p:sldId id="299" r:id="rId68"/>
    <p:sldId id="300" r:id="rId69"/>
    <p:sldId id="301" r:id="rId70"/>
    <p:sldId id="302" r:id="rId71"/>
    <p:sldId id="303" r:id="rId72"/>
    <p:sldId id="304" r:id="rId73"/>
    <p:sldId id="305" r:id="rId74"/>
    <p:sldId id="306" r:id="rId75"/>
    <p:sldId id="307" r:id="rId76"/>
    <p:sldId id="308" r:id="rId77"/>
    <p:sldId id="309" r:id="rId78"/>
    <p:sldId id="310" r:id="rId79"/>
    <p:sldId id="311" r:id="rId80"/>
  </p:sldIdLst>
  <p:sldSz cx="9144000" cy="6858000" type="screen4x3"/>
  <p:notesSz cx="9236075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99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27" autoAdjust="0"/>
  </p:normalViewPr>
  <p:slideViewPr>
    <p:cSldViewPr>
      <p:cViewPr>
        <p:scale>
          <a:sx n="66" d="100"/>
          <a:sy n="66" d="100"/>
        </p:scale>
        <p:origin x="-63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736" y="-80"/>
      </p:cViewPr>
      <p:guideLst>
        <p:guide orient="horz" pos="2208"/>
        <p:guide pos="29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1.wmf"/><Relationship Id="rId1" Type="http://schemas.openxmlformats.org/officeDocument/2006/relationships/image" Target="../media/image3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4" Type="http://schemas.openxmlformats.org/officeDocument/2006/relationships/image" Target="../media/image7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6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240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B9DE814B-8E0D-41FF-A2E0-FC5CEA754A7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2400" y="0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65438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3330575"/>
            <a:ext cx="7388225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020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TW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24438" y="6489700"/>
            <a:ext cx="40020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E523772-3D6B-47DC-B57A-6BF72805DE0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DDFC8-27B0-451B-9092-45476C78AB84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1DB127-FBBF-407A-9A82-5A5766934046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6C8BD-34CB-4F0D-B297-3E8AA5E6DA2B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291200-3212-40D7-B466-039525E1F38B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17BBD-09D4-48F3-8F72-AEC0031D10D0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CD840F-3D93-43E9-9AE2-7F5CC319191C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9CA9F-34C7-4790-BD99-C42A5FA617DD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DDD74-C4B3-4CE4-B74F-A6C0B0CC8E7D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63DB5C-B7B5-4990-AED3-19F7C8937FBA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F7AEF-4E91-420A-B64D-ED56216CE3D0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20E08B-0D4C-4377-AA1C-8504FFA0CDAB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CD1FC-D1ED-4E37-9840-DAE703FD3219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C5F0C5-5903-474B-8FDA-6616F1B28F35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CEAC6C-64E0-48A7-AF06-0E6AC87F4863}" type="slidenum">
              <a:rPr lang="en-US" altLang="zh-TW"/>
              <a:pPr/>
              <a:t>46</a:t>
            </a:fld>
            <a:endParaRPr lang="en-US" altLang="zh-TW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20C86C-FDE0-4A54-A84A-BB78AB963E2E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30603-A20A-4FBB-B301-0FD047165CCE}" type="slidenum">
              <a:rPr lang="en-US" altLang="zh-TW"/>
              <a:pPr/>
              <a:t>48</a:t>
            </a:fld>
            <a:endParaRPr lang="en-US" altLang="zh-TW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23A04A-10BE-4DD0-9B84-224C4964C781}" type="slidenum">
              <a:rPr lang="en-US" altLang="zh-TW"/>
              <a:pPr/>
              <a:t>49</a:t>
            </a:fld>
            <a:endParaRPr lang="en-US" altLang="zh-TW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953A7-A460-4F8A-9FCA-E30AEA126C24}" type="slidenum">
              <a:rPr lang="en-US" altLang="zh-TW"/>
              <a:pPr/>
              <a:t>50</a:t>
            </a:fld>
            <a:endParaRPr lang="en-US" altLang="zh-TW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E16AD-30CB-4CA3-A50C-676E2B03F7CE}" type="slidenum">
              <a:rPr lang="en-US" altLang="zh-TW"/>
              <a:pPr/>
              <a:t>51</a:t>
            </a:fld>
            <a:endParaRPr lang="en-US" altLang="zh-TW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C8D740-4901-43DF-BBEC-9C6FEAAD8488}" type="slidenum">
              <a:rPr lang="en-US" altLang="zh-TW"/>
              <a:pPr/>
              <a:t>52</a:t>
            </a:fld>
            <a:endParaRPr lang="en-US" altLang="zh-TW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00CF82-4E6C-47AE-A4BA-3A5435223F4A}" type="slidenum">
              <a:rPr lang="en-US" altLang="zh-TW"/>
              <a:pPr/>
              <a:t>53</a:t>
            </a:fld>
            <a:endParaRPr lang="en-US" altLang="zh-TW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9142C-FD5E-4303-96A4-6C84BD04F5CB}" type="slidenum">
              <a:rPr lang="en-US" altLang="zh-TW"/>
              <a:pPr/>
              <a:t>54</a:t>
            </a:fld>
            <a:endParaRPr lang="en-US" altLang="zh-TW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90D697-B9CB-4170-BBA5-404AE1506E25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2970B-C5A2-4F06-A226-BC55718D2D7D}" type="slidenum">
              <a:rPr lang="en-US" altLang="zh-TW"/>
              <a:pPr/>
              <a:t>55</a:t>
            </a:fld>
            <a:endParaRPr lang="en-US" altLang="zh-TW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516B5-AF34-458A-9AAE-37B3902B8BD9}" type="slidenum">
              <a:rPr lang="en-US" altLang="zh-TW"/>
              <a:pPr/>
              <a:t>56</a:t>
            </a:fld>
            <a:endParaRPr lang="en-US" altLang="zh-TW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C444B-5513-462E-AA38-68BC65A628E8}" type="slidenum">
              <a:rPr lang="en-US" altLang="zh-TW"/>
              <a:pPr/>
              <a:t>57</a:t>
            </a:fld>
            <a:endParaRPr lang="en-US" altLang="zh-TW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42806B-D6A4-4E05-9F37-61AFE188EA52}" type="slidenum">
              <a:rPr lang="en-US" altLang="zh-TW"/>
              <a:pPr/>
              <a:t>58</a:t>
            </a:fld>
            <a:endParaRPr lang="en-US" altLang="zh-TW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FD77E-B83B-4C45-9858-E87914128D0E}" type="slidenum">
              <a:rPr lang="en-US" altLang="zh-TW"/>
              <a:pPr/>
              <a:t>59</a:t>
            </a:fld>
            <a:endParaRPr lang="en-US" altLang="zh-TW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00B1C-FCE1-4AF0-B3AF-BE21E9C21ED2}" type="slidenum">
              <a:rPr lang="en-US" altLang="zh-TW"/>
              <a:pPr/>
              <a:t>60</a:t>
            </a:fld>
            <a:endParaRPr lang="en-US" altLang="zh-TW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E84A2-2F60-4BAB-A603-43959794BA9C}" type="slidenum">
              <a:rPr lang="en-US" altLang="zh-TW"/>
              <a:pPr/>
              <a:t>61</a:t>
            </a:fld>
            <a:endParaRPr lang="en-US" altLang="zh-TW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0C5C3-7EBC-4531-A4F3-1C364DC511C1}" type="slidenum">
              <a:rPr lang="en-US" altLang="zh-TW"/>
              <a:pPr/>
              <a:t>62</a:t>
            </a:fld>
            <a:endParaRPr lang="en-US" altLang="zh-TW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08382-FD9E-4A88-A273-F9BA5111E4D8}" type="slidenum">
              <a:rPr lang="en-US" altLang="zh-TW"/>
              <a:pPr/>
              <a:t>63</a:t>
            </a:fld>
            <a:endParaRPr lang="en-US" altLang="zh-TW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9FE4A-EEA9-433D-87EC-411DA3BB8DC8}" type="slidenum">
              <a:rPr lang="en-US" altLang="zh-TW"/>
              <a:pPr/>
              <a:t>64</a:t>
            </a:fld>
            <a:endParaRPr lang="en-US" altLang="zh-TW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F6D3BC-C13D-4EB8-80CC-194B3268CA06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2B094C-8305-4625-9D2B-FBCB4BC9E6AB}" type="slidenum">
              <a:rPr lang="en-US" altLang="zh-TW"/>
              <a:pPr/>
              <a:t>65</a:t>
            </a:fld>
            <a:endParaRPr lang="en-US" altLang="zh-TW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91B3E-BC15-47DF-A1DA-BE62E7B75D72}" type="slidenum">
              <a:rPr lang="en-US" altLang="zh-TW"/>
              <a:pPr/>
              <a:t>66</a:t>
            </a:fld>
            <a:endParaRPr lang="en-US" altLang="zh-TW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34F2B8-3771-47E6-A262-23AAFC9444F2}" type="slidenum">
              <a:rPr lang="en-US" altLang="zh-TW"/>
              <a:pPr/>
              <a:t>67</a:t>
            </a:fld>
            <a:endParaRPr lang="en-US" altLang="zh-TW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3D995E-ABAF-4162-A81F-9CD79D4A05B0}" type="slidenum">
              <a:rPr lang="en-US" altLang="zh-TW"/>
              <a:pPr/>
              <a:t>68</a:t>
            </a:fld>
            <a:endParaRPr lang="en-US" altLang="zh-TW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70169-824C-4F89-8A3A-B497C6E69131}" type="slidenum">
              <a:rPr lang="en-US" altLang="zh-TW"/>
              <a:pPr/>
              <a:t>69</a:t>
            </a:fld>
            <a:endParaRPr lang="en-US" altLang="zh-TW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5C7F1-FF50-4E77-859E-0E9189036658}" type="slidenum">
              <a:rPr lang="en-US" altLang="zh-TW"/>
              <a:pPr/>
              <a:t>70</a:t>
            </a:fld>
            <a:endParaRPr lang="en-US" altLang="zh-TW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E627A0-94C4-49D7-B123-96DFBD8830D0}" type="slidenum">
              <a:rPr lang="en-US" altLang="zh-TW"/>
              <a:pPr/>
              <a:t>71</a:t>
            </a:fld>
            <a:endParaRPr lang="en-US" altLang="zh-TW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3D9DD-58F2-4A82-919E-88D59676B6EC}" type="slidenum">
              <a:rPr lang="en-US" altLang="zh-TW"/>
              <a:pPr/>
              <a:t>72</a:t>
            </a:fld>
            <a:endParaRPr lang="en-US" altLang="zh-TW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93F84-C165-48B6-BD89-C7A3E431D402}" type="slidenum">
              <a:rPr lang="en-US" altLang="zh-TW"/>
              <a:pPr/>
              <a:t>73</a:t>
            </a:fld>
            <a:endParaRPr lang="en-US" altLang="zh-TW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89F27B-F950-4946-A238-0E6E03904240}" type="slidenum">
              <a:rPr lang="en-US" altLang="zh-TW"/>
              <a:pPr/>
              <a:t>74</a:t>
            </a:fld>
            <a:endParaRPr lang="en-US" altLang="zh-TW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616F7-0A59-4A12-8CA4-B27FB3EE5581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03BFCD-72BB-4B11-90E3-F15B63FFD3CC}" type="slidenum">
              <a:rPr lang="en-US" altLang="zh-TW"/>
              <a:pPr/>
              <a:t>75</a:t>
            </a:fld>
            <a:endParaRPr lang="en-US" altLang="zh-TW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3D796-D4A1-47DF-816C-EC2D8925BAAC}" type="slidenum">
              <a:rPr lang="en-US" altLang="zh-TW"/>
              <a:pPr/>
              <a:t>76</a:t>
            </a:fld>
            <a:endParaRPr lang="en-US" altLang="zh-TW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63B3A-C21C-4A72-8B96-E514E80FC09E}" type="slidenum">
              <a:rPr lang="en-US" altLang="zh-TW"/>
              <a:pPr/>
              <a:t>77</a:t>
            </a:fld>
            <a:endParaRPr lang="en-US" altLang="zh-TW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DA205-5C87-4FB5-A842-412FDAB7A26D}" type="slidenum">
              <a:rPr lang="en-US" altLang="zh-TW"/>
              <a:pPr/>
              <a:t>78</a:t>
            </a:fld>
            <a:endParaRPr lang="en-US" altLang="zh-TW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3502D-4800-40F9-82D5-329D5D3FB08E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023AF-F9FC-420D-933F-23272E4795A4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22B84-49A0-4637-ACE3-6D4CF929ED26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04E4F3-3D8F-484F-AFA5-E73FDA79F449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0ADFE1-8524-400A-B1A5-6230EADA6F8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2293B1-CAFC-4B8D-A33B-6FF814338F5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67550" y="0"/>
            <a:ext cx="2076450" cy="1828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6076950" cy="182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71A1A2-F483-4261-B73F-2265B076D9A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447800" y="1371600"/>
            <a:ext cx="2590800" cy="45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2590800" cy="45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762000" y="6553200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4582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5A82D7BE-53DD-4DB7-80C9-F55D240FA84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750F57-AB80-4A5D-96B2-CC989C061F03}" type="slidenum">
              <a:rPr lang="zh-TW" altLang="en-US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0"/>
            <a:ext cx="8305800" cy="1828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>
          <a:xfrm>
            <a:off x="762000" y="6553200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4582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88FC74D4-4E62-4A96-850B-B23F8CC8049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87CF20-ABD0-43EE-B121-53C349F3119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838200" y="0"/>
            <a:ext cx="8305800" cy="1828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>
          <a:xfrm>
            <a:off x="762000" y="6553200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8458200" y="6553200"/>
            <a:ext cx="609600" cy="228600"/>
          </a:xfrm>
        </p:spPr>
        <p:txBody>
          <a:bodyPr/>
          <a:lstStyle>
            <a:lvl1pPr>
              <a:defRPr/>
            </a:lvl1pPr>
          </a:lstStyle>
          <a:p>
            <a:fld id="{88FC74D4-4E62-4A96-850B-B23F8CC8049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02F670-0BE9-435C-A109-07B0A993B01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47800" y="1371600"/>
            <a:ext cx="2590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191000" y="1371600"/>
            <a:ext cx="2590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F73AC3-48B8-4157-A984-50F627CFD452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19FB2B-B1EA-43C4-9570-CF6593C0A4D3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45C521C-9516-434E-9E58-5AE28CF00E4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C78439-8CC4-4A51-ABCF-6DB7C41C95C0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E7A83E-2143-4107-8230-EB06F15FC3F5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EB7077-460E-42DA-97BC-3FDA46BE15F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Header 1 – 18 pt font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3716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Header 2 – 16 pt font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553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5532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  <a:ea typeface="新細明體" charset="-120"/>
              </a:defRPr>
            </a:lvl1pPr>
          </a:lstStyle>
          <a:p>
            <a:fld id="{2C750F57-AB80-4A5D-96B2-CC989C061F03}" type="slidenum">
              <a:rPr lang="zh-TW" altLang="en-US"/>
              <a:pPr/>
              <a:t>‹#›</a:t>
            </a:fld>
            <a:endParaRPr lang="en-US" altLang="zh-TW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0"/>
            <a:ext cx="762000" cy="6858000"/>
            <a:chOff x="0" y="0"/>
            <a:chExt cx="48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 rot="-5400000">
              <a:off x="-560" y="1856"/>
              <a:ext cx="14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TW" sz="3200" b="1">
                  <a:solidFill>
                    <a:schemeClr val="bg1"/>
                  </a:solidFill>
                  <a:latin typeface="Arial" charset="0"/>
                  <a:ea typeface="新細明體" charset="-120"/>
                </a:rPr>
                <a:t>Chapter 14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600" b="1">
          <a:solidFill>
            <a:srgbClr val="0099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214CE-FE71-42FE-9CC8-C1B394073F74}" type="datetimeFigureOut">
              <a:rPr lang="zh-TW" altLang="en-US" smtClean="0"/>
              <a:pPr/>
              <a:t>2008/12/21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44C4-69F4-450E-B45B-50B57778B48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2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4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4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4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6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80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8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4" Type="http://schemas.openxmlformats.org/officeDocument/2006/relationships/oleObject" Target="../embeddings/oleObject8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8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8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"/>
            <a:ext cx="8305800" cy="1143000"/>
          </a:xfrm>
        </p:spPr>
        <p:txBody>
          <a:bodyPr/>
          <a:lstStyle/>
          <a:p>
            <a:pPr marL="0" indent="0" algn="ctr">
              <a:lnSpc>
                <a:spcPct val="80000"/>
              </a:lnSpc>
            </a:pPr>
            <a:r>
              <a:rPr lang="en-US" altLang="zh-TW" sz="4000">
                <a:solidFill>
                  <a:srgbClr val="0000FF"/>
                </a:solidFill>
                <a:latin typeface="Times New Roman" pitchFamily="18" charset="0"/>
                <a:ea typeface="新細明體" charset="-120"/>
              </a:rPr>
              <a:t>Control System Design Based on Frequency Response Analysis</a:t>
            </a:r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838200" y="1295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Frequency response concepts and techniques play an important role in control system design and analysis. </a:t>
            </a:r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838200" y="22098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009900"/>
                </a:solidFill>
                <a:ea typeface="新細明體" charset="-120"/>
              </a:rPr>
              <a:t>Closed-Loop Behavior</a:t>
            </a:r>
          </a:p>
        </p:txBody>
      </p:sp>
      <p:sp>
        <p:nvSpPr>
          <p:cNvPr id="14371" name="Text Box 35"/>
          <p:cNvSpPr txBox="1">
            <a:spLocks noChangeArrowheads="1"/>
          </p:cNvSpPr>
          <p:nvPr/>
        </p:nvSpPr>
        <p:spPr bwMode="auto">
          <a:xfrm>
            <a:off x="838200" y="2819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In general, a feedback control system should satisfy the following design objectives:</a:t>
            </a:r>
          </a:p>
        </p:txBody>
      </p: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838200" y="37338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Closed-loop stability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Good disturbance rejection (without excessive control action)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Fast set-point tracking (without excessive control action)</a:t>
            </a:r>
          </a:p>
        </p:txBody>
      </p:sp>
      <p:sp>
        <p:nvSpPr>
          <p:cNvPr id="14373" name="Text Box 37"/>
          <p:cNvSpPr txBox="1">
            <a:spLocks noChangeArrowheads="1"/>
          </p:cNvSpPr>
          <p:nvPr/>
        </p:nvSpPr>
        <p:spPr bwMode="auto">
          <a:xfrm>
            <a:off x="838200" y="5411788"/>
            <a:ext cx="8305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en-US" altLang="zh-TW">
                <a:ea typeface="新細明體" charset="-120"/>
              </a:rPr>
              <a:t>A satisfactory degree of robustness to process variations and model uncertainty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4"/>
            </a:pPr>
            <a:r>
              <a:rPr lang="en-US" altLang="zh-TW">
                <a:ea typeface="新細明體" charset="-120"/>
              </a:rPr>
              <a:t>Low sensitivity to measurement noise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4E9CF-BBCA-4A61-8C52-8A9B370330F0}" type="slidenum">
              <a:rPr lang="zh-TW" altLang="en-US"/>
              <a:pPr/>
              <a:t>10</a:t>
            </a:fld>
            <a:endParaRPr lang="en-US" altLang="zh-TW"/>
          </a:p>
        </p:txBody>
      </p:sp>
      <p:pic>
        <p:nvPicPr>
          <p:cNvPr id="345092" name="Picture 4" descr="Imag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642938"/>
            <a:ext cx="7769571" cy="5681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71BDC-CD44-49BF-836C-088F1AC49704}" type="slidenum">
              <a:rPr lang="zh-TW" altLang="en-US"/>
              <a:pPr/>
              <a:t>11</a:t>
            </a:fld>
            <a:endParaRPr lang="en-US" altLang="zh-TW"/>
          </a:p>
        </p:txBody>
      </p:sp>
      <p:pic>
        <p:nvPicPr>
          <p:cNvPr id="346116" name="Picture 4" descr="Imag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81163"/>
            <a:ext cx="77724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54602-95D7-4A59-822E-432499E9EE78}" type="slidenum">
              <a:rPr lang="zh-TW" altLang="en-US"/>
              <a:pPr/>
              <a:t>12</a:t>
            </a:fld>
            <a:endParaRPr lang="en-US" altLang="zh-TW"/>
          </a:p>
        </p:txBody>
      </p:sp>
      <p:pic>
        <p:nvPicPr>
          <p:cNvPr id="347140" name="Picture 4" descr="Image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33513"/>
            <a:ext cx="8305800" cy="4184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err="1" smtClean="0">
                <a:latin typeface="Times New Roman" pitchFamily="18" charset="0"/>
                <a:cs typeface="Times New Roman" pitchFamily="18" charset="0"/>
              </a:rPr>
              <a:t>Nyquist</a:t>
            </a:r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 Stability Criterion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677612" y="1981200"/>
          <a:ext cx="8068177" cy="3962400"/>
        </p:xfrm>
        <a:graphic>
          <a:graphicData uri="http://schemas.openxmlformats.org/presentationml/2006/ole">
            <p:oleObj spid="_x0000_s470018" name="Equation" r:id="rId3" imgW="2844720" imgH="1396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Example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752600" y="1693863"/>
          <a:ext cx="5529263" cy="4422775"/>
        </p:xfrm>
        <a:graphic>
          <a:graphicData uri="http://schemas.openxmlformats.org/presentationml/2006/ole">
            <p:oleObj spid="_x0000_s471042" name="Equation" r:id="rId3" imgW="2730240" imgH="2184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2066" name="Object 2"/>
          <p:cNvGraphicFramePr>
            <a:graphicFrameLocks noChangeAspect="1"/>
          </p:cNvGraphicFramePr>
          <p:nvPr/>
        </p:nvGraphicFramePr>
        <p:xfrm>
          <a:off x="1314449" y="457200"/>
          <a:ext cx="7019745" cy="6200775"/>
        </p:xfrm>
        <a:graphic>
          <a:graphicData uri="http://schemas.openxmlformats.org/presentationml/2006/ole">
            <p:oleObj spid="_x0000_s472066" name="Equation" r:id="rId3" imgW="3047760" imgH="2692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CB0D7-CCE8-4233-A96E-17B92BADF2C9}" type="slidenum">
              <a:rPr lang="zh-TW" altLang="en-US"/>
              <a:pPr/>
              <a:t>16</a:t>
            </a:fld>
            <a:endParaRPr lang="en-US" altLang="zh-TW"/>
          </a:p>
        </p:txBody>
      </p:sp>
      <p:pic>
        <p:nvPicPr>
          <p:cNvPr id="348164" name="Picture 4" descr="Image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163" y="76200"/>
            <a:ext cx="4511675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524000"/>
          </a:xfrm>
        </p:spPr>
        <p:txBody>
          <a:bodyPr>
            <a:normAutofit/>
          </a:bodyPr>
          <a:lstStyle/>
          <a:p>
            <a:r>
              <a:rPr lang="en-US" altLang="zh-TW" sz="6000" b="1" dirty="0" smtClean="0">
                <a:latin typeface="Times New Roman" pitchFamily="18" charset="0"/>
                <a:cs typeface="Times New Roman" pitchFamily="18" charset="0"/>
              </a:rPr>
              <a:t>Important Conclusion</a:t>
            </a:r>
            <a:endParaRPr lang="zh-TW" alt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TW" sz="4400" dirty="0" smtClean="0">
                <a:latin typeface="Times New Roman" pitchFamily="18" charset="0"/>
                <a:cs typeface="Times New Roman" pitchFamily="18" charset="0"/>
              </a:rPr>
              <a:t>The C+ contour, i.e., </a:t>
            </a:r>
            <a:r>
              <a:rPr lang="en-US" altLang="zh-TW" sz="4400" dirty="0" err="1" smtClean="0">
                <a:latin typeface="Times New Roman" pitchFamily="18" charset="0"/>
                <a:cs typeface="Times New Roman" pitchFamily="18" charset="0"/>
              </a:rPr>
              <a:t>Nyquist</a:t>
            </a:r>
            <a:r>
              <a:rPr lang="en-US" altLang="zh-TW" sz="4400" dirty="0" smtClean="0">
                <a:latin typeface="Times New Roman" pitchFamily="18" charset="0"/>
                <a:cs typeface="Times New Roman" pitchFamily="18" charset="0"/>
              </a:rPr>
              <a:t> plot, is the only one we need to determine the system stability!</a:t>
            </a:r>
            <a:endParaRPr lang="zh-TW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9D5F-09E5-4314-B538-A8EF3B226903}" type="slidenum">
              <a:rPr lang="zh-TW" altLang="en-US"/>
              <a:pPr/>
              <a:t>18</a:t>
            </a:fld>
            <a:endParaRPr lang="en-US" altLang="zh-TW"/>
          </a:p>
        </p:txBody>
      </p:sp>
      <p:pic>
        <p:nvPicPr>
          <p:cNvPr id="351236" name="Picture 4" descr="Imag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7" y="1219200"/>
            <a:ext cx="8962123" cy="4812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Ultimate Gain and Ultimate Frequency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1371600" y="1752600"/>
          <a:ext cx="7141754" cy="4928595"/>
        </p:xfrm>
        <a:graphic>
          <a:graphicData uri="http://schemas.openxmlformats.org/presentationml/2006/ole">
            <p:oleObj spid="_x0000_s557058" name="Equation" r:id="rId3" imgW="3238200" imgH="2234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zh-TW" altLang="zh-TW" b="0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524000" y="1"/>
            <a:ext cx="7315199" cy="68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altLang="zh-TW" sz="4400" dirty="0">
                <a:solidFill>
                  <a:schemeClr val="accent2"/>
                </a:solidFill>
                <a:ea typeface="新細明體" charset="-120"/>
              </a:rPr>
              <a:t>Controller Design Using Frequency Response Criteria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altLang="zh-TW" sz="2400" dirty="0">
                <a:solidFill>
                  <a:srgbClr val="009900"/>
                </a:solidFill>
                <a:ea typeface="新細明體" charset="-120"/>
              </a:rPr>
              <a:t>Advantages of FR Analysis:</a:t>
            </a:r>
          </a:p>
          <a:p>
            <a:pPr>
              <a:lnSpc>
                <a:spcPct val="125000"/>
              </a:lnSpc>
            </a:pPr>
            <a:r>
              <a:rPr lang="en-US" altLang="zh-TW" b="0" dirty="0">
                <a:ea typeface="新細明體" charset="-120"/>
              </a:rPr>
              <a:t>1.  Applicable to dynamic model of any order </a:t>
            </a:r>
          </a:p>
          <a:p>
            <a:r>
              <a:rPr lang="en-US" altLang="zh-TW" b="0" dirty="0">
                <a:ea typeface="新細明體" charset="-120"/>
              </a:rPr>
              <a:t>	(including non-polynomials).</a:t>
            </a:r>
          </a:p>
          <a:p>
            <a:pPr>
              <a:lnSpc>
                <a:spcPct val="125000"/>
              </a:lnSpc>
            </a:pPr>
            <a:r>
              <a:rPr lang="en-US" altLang="zh-TW" b="0" dirty="0">
                <a:ea typeface="新細明體" charset="-120"/>
              </a:rPr>
              <a:t>2.  Designer can specify desired closed-loop response </a:t>
            </a:r>
          </a:p>
          <a:p>
            <a:r>
              <a:rPr lang="en-US" altLang="zh-TW" b="0" dirty="0">
                <a:ea typeface="新細明體" charset="-120"/>
              </a:rPr>
              <a:t>	characteristics.</a:t>
            </a:r>
          </a:p>
          <a:p>
            <a:pPr>
              <a:lnSpc>
                <a:spcPct val="125000"/>
              </a:lnSpc>
            </a:pPr>
            <a:r>
              <a:rPr lang="en-US" altLang="zh-TW" b="0" dirty="0">
                <a:ea typeface="新細明體" charset="-120"/>
              </a:rPr>
              <a:t>3.  Information on stability and sensitivity/robustness is provided.</a:t>
            </a:r>
            <a:endParaRPr lang="en-US" altLang="zh-TW" b="0" u="sng" dirty="0">
              <a:ea typeface="新細明體" charset="-12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altLang="zh-TW" sz="2400" dirty="0">
                <a:solidFill>
                  <a:srgbClr val="009900"/>
                </a:solidFill>
                <a:ea typeface="新細明體" charset="-120"/>
              </a:rPr>
              <a:t>Disadvantage:</a:t>
            </a:r>
          </a:p>
          <a:p>
            <a:pPr>
              <a:lnSpc>
                <a:spcPct val="125000"/>
              </a:lnSpc>
            </a:pPr>
            <a:r>
              <a:rPr lang="en-US" altLang="zh-TW" b="0" dirty="0">
                <a:ea typeface="新細明體" charset="-120"/>
              </a:rPr>
              <a:t>The approach tends to be iterative and hence time-consuming </a:t>
            </a:r>
          </a:p>
          <a:p>
            <a:r>
              <a:rPr lang="en-US" altLang="zh-TW" b="0" dirty="0">
                <a:ea typeface="新細明體" charset="-120"/>
              </a:rPr>
              <a:t>	-- interactive computer graphics desirable (MATLAB)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-5400000">
            <a:off x="-888206" y="2947194"/>
            <a:ext cx="2359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>
                <a:solidFill>
                  <a:schemeClr val="bg1"/>
                </a:solidFill>
                <a:ea typeface="新細明體" charset="-120"/>
              </a:rPr>
              <a:t>Chapter 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Example 2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409241" y="1676400"/>
          <a:ext cx="8308056" cy="4800600"/>
        </p:xfrm>
        <a:graphic>
          <a:graphicData uri="http://schemas.openxmlformats.org/presentationml/2006/ole">
            <p:oleObj spid="_x0000_s558082" name="Equation" r:id="rId3" imgW="4241520" imgH="245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圖片版面配置區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文字版面配置區 7"/>
          <p:cNvSpPr>
            <a:spLocks noGrp="1"/>
          </p:cNvSpPr>
          <p:nvPr>
            <p:ph type="body" sz="half" idx="2"/>
          </p:nvPr>
        </p:nvSpPr>
        <p:spPr>
          <a:xfrm>
            <a:off x="1792288" y="6019800"/>
            <a:ext cx="54864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</a:rPr>
              <a:t>Always Stable!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A9B5B-AF14-4ED3-AC22-CFA32706C91E}" type="slidenum">
              <a:rPr lang="zh-TW" altLang="en-US"/>
              <a:pPr/>
              <a:t>21</a:t>
            </a:fld>
            <a:endParaRPr lang="en-US" altLang="zh-TW"/>
          </a:p>
        </p:txBody>
      </p:sp>
      <p:pic>
        <p:nvPicPr>
          <p:cNvPr id="352260" name="Picture 4" descr="Imag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534400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</p:spPr>
        <p:txBody>
          <a:bodyPr>
            <a:noAutofit/>
          </a:bodyPr>
          <a:lstStyle/>
          <a:p>
            <a:r>
              <a:rPr lang="en-US" altLang="zh-TW" sz="7200" b="1" dirty="0" smtClean="0">
                <a:latin typeface="Times New Roman" pitchFamily="18" charset="0"/>
                <a:cs typeface="Times New Roman" pitchFamily="18" charset="0"/>
              </a:rPr>
              <a:t>Example 3</a:t>
            </a:r>
            <a:endParaRPr lang="zh-TW" alt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內容版面配置區 6"/>
          <p:cNvGraphicFramePr>
            <a:graphicFrameLocks noChangeAspect="1"/>
          </p:cNvGraphicFramePr>
          <p:nvPr>
            <p:ph idx="1"/>
          </p:nvPr>
        </p:nvGraphicFramePr>
        <p:xfrm>
          <a:off x="990600" y="2743200"/>
          <a:ext cx="7392988" cy="2511425"/>
        </p:xfrm>
        <a:graphic>
          <a:graphicData uri="http://schemas.openxmlformats.org/presentationml/2006/ole">
            <p:oleObj spid="_x0000_s559106" name="Equation" r:id="rId3" imgW="201924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04D15-F671-41CD-9E0C-01EA49FC7DC2}" type="slidenum">
              <a:rPr lang="zh-TW" altLang="en-US"/>
              <a:pPr/>
              <a:t>23</a:t>
            </a:fld>
            <a:endParaRPr lang="en-US" altLang="zh-TW"/>
          </a:p>
        </p:txBody>
      </p:sp>
      <p:pic>
        <p:nvPicPr>
          <p:cNvPr id="353284" name="Picture 4" descr="Image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735" y="0"/>
            <a:ext cx="8022565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381000" y="685800"/>
          <a:ext cx="8393112" cy="5869187"/>
        </p:xfrm>
        <a:graphic>
          <a:graphicData uri="http://schemas.openxmlformats.org/presentationml/2006/ole">
            <p:oleObj spid="_x0000_s560130" name="Equation" r:id="rId3" imgW="3504960" imgH="245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1154" name="Object 2"/>
          <p:cNvGraphicFramePr>
            <a:graphicFrameLocks noChangeAspect="1"/>
          </p:cNvGraphicFramePr>
          <p:nvPr/>
        </p:nvGraphicFramePr>
        <p:xfrm>
          <a:off x="874038" y="661970"/>
          <a:ext cx="7812762" cy="5738830"/>
        </p:xfrm>
        <a:graphic>
          <a:graphicData uri="http://schemas.openxmlformats.org/presentationml/2006/ole">
            <p:oleObj spid="_x0000_s561154" name="Equation" r:id="rId3" imgW="3492360" imgH="2565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7DB2-ACC3-4C7A-B874-6A178592236F}" type="slidenum">
              <a:rPr lang="zh-TW" altLang="en-US"/>
              <a:pPr/>
              <a:t>26</a:t>
            </a:fld>
            <a:endParaRPr lang="en-US" altLang="zh-TW"/>
          </a:p>
        </p:txBody>
      </p:sp>
      <p:pic>
        <p:nvPicPr>
          <p:cNvPr id="354308" name="Picture 4" descr="Image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15963"/>
            <a:ext cx="8077200" cy="542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8879C-09BF-490F-AEF9-6E1526FB9C23}" type="slidenum">
              <a:rPr lang="zh-TW" altLang="en-US"/>
              <a:pPr/>
              <a:t>27</a:t>
            </a:fld>
            <a:endParaRPr lang="en-US" altLang="zh-TW"/>
          </a:p>
        </p:txBody>
      </p:sp>
      <p:pic>
        <p:nvPicPr>
          <p:cNvPr id="355332" name="Picture 4" descr="Image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400" y="0"/>
            <a:ext cx="60467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8" name="Text Box 8"/>
          <p:cNvSpPr txBox="1">
            <a:spLocks noChangeArrowheads="1"/>
          </p:cNvSpPr>
          <p:nvPr/>
        </p:nvSpPr>
        <p:spPr bwMode="auto">
          <a:xfrm>
            <a:off x="838200" y="152400"/>
            <a:ext cx="8305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 block diagram of a general feedback control system is shown in Fig. 14.1.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It contains three external input signals: set point </a:t>
            </a:r>
            <a:r>
              <a:rPr lang="en-US" altLang="zh-TW" i="1">
                <a:ea typeface="新細明體" charset="-120"/>
              </a:rPr>
              <a:t>Y</a:t>
            </a:r>
            <a:r>
              <a:rPr lang="en-US" altLang="zh-TW" i="1" baseline="-25000">
                <a:ea typeface="新細明體" charset="-120"/>
              </a:rPr>
              <a:t>sp</a:t>
            </a:r>
            <a:r>
              <a:rPr lang="en-US" altLang="zh-TW">
                <a:ea typeface="新細明體" charset="-120"/>
              </a:rPr>
              <a:t>, disturbance </a:t>
            </a:r>
            <a:r>
              <a:rPr lang="en-US" altLang="zh-TW" i="1">
                <a:ea typeface="新細明體" charset="-120"/>
              </a:rPr>
              <a:t>D</a:t>
            </a:r>
            <a:r>
              <a:rPr lang="en-US" altLang="zh-TW">
                <a:ea typeface="新細明體" charset="-120"/>
              </a:rPr>
              <a:t>, and additive measurement noise, </a:t>
            </a:r>
            <a:r>
              <a:rPr lang="en-US" altLang="zh-TW" i="1">
                <a:ea typeface="新細明體" charset="-120"/>
              </a:rPr>
              <a:t>N</a:t>
            </a:r>
            <a:r>
              <a:rPr lang="en-US" altLang="zh-TW">
                <a:ea typeface="新細明體" charset="-120"/>
              </a:rPr>
              <a:t>.</a:t>
            </a:r>
          </a:p>
        </p:txBody>
      </p:sp>
      <p:graphicFrame>
        <p:nvGraphicFramePr>
          <p:cNvPr id="220169" name="Object 9"/>
          <p:cNvGraphicFramePr>
            <a:graphicFrameLocks noChangeAspect="1"/>
          </p:cNvGraphicFramePr>
          <p:nvPr/>
        </p:nvGraphicFramePr>
        <p:xfrm>
          <a:off x="1295400" y="2133600"/>
          <a:ext cx="7670800" cy="863600"/>
        </p:xfrm>
        <a:graphic>
          <a:graphicData uri="http://schemas.openxmlformats.org/presentationml/2006/ole">
            <p:oleObj spid="_x0000_s220169" name="Equation" r:id="rId4" imgW="7670520" imgH="863280" progId="Equation.DSMT4">
              <p:embed/>
            </p:oleObj>
          </a:graphicData>
        </a:graphic>
      </p:graphicFrame>
      <p:graphicFrame>
        <p:nvGraphicFramePr>
          <p:cNvPr id="220170" name="Object 10"/>
          <p:cNvGraphicFramePr>
            <a:graphicFrameLocks noChangeAspect="1"/>
          </p:cNvGraphicFramePr>
          <p:nvPr/>
        </p:nvGraphicFramePr>
        <p:xfrm>
          <a:off x="1295400" y="3606800"/>
          <a:ext cx="7670800" cy="812800"/>
        </p:xfrm>
        <a:graphic>
          <a:graphicData uri="http://schemas.openxmlformats.org/presentationml/2006/ole">
            <p:oleObj spid="_x0000_s220170" name="Equation" r:id="rId5" imgW="7670520" imgH="812520" progId="Equation.DSMT4">
              <p:embed/>
            </p:oleObj>
          </a:graphicData>
        </a:graphic>
      </p:graphicFrame>
      <p:graphicFrame>
        <p:nvGraphicFramePr>
          <p:cNvPr id="220171" name="Object 11"/>
          <p:cNvGraphicFramePr>
            <a:graphicFrameLocks noChangeAspect="1"/>
          </p:cNvGraphicFramePr>
          <p:nvPr/>
        </p:nvGraphicFramePr>
        <p:xfrm>
          <a:off x="863600" y="4978400"/>
          <a:ext cx="8128000" cy="812800"/>
        </p:xfrm>
        <a:graphic>
          <a:graphicData uri="http://schemas.openxmlformats.org/presentationml/2006/ole">
            <p:oleObj spid="_x0000_s220171" name="Equation" r:id="rId6" imgW="8127720" imgH="812520" progId="Equation.DSMT4">
              <p:embed/>
            </p:oleObj>
          </a:graphicData>
        </a:graphic>
      </p:graphicFrame>
      <p:sp>
        <p:nvSpPr>
          <p:cNvPr id="220172" name="Text Box 12"/>
          <p:cNvSpPr txBox="1">
            <a:spLocks noChangeArrowheads="1"/>
          </p:cNvSpPr>
          <p:nvPr/>
        </p:nvSpPr>
        <p:spPr bwMode="auto">
          <a:xfrm>
            <a:off x="838200" y="6019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where  </a:t>
            </a:r>
            <a:r>
              <a:rPr lang="en-US" altLang="zh-TW" i="1">
                <a:ea typeface="新細明體" charset="-120"/>
              </a:rPr>
              <a:t>G    G</a:t>
            </a:r>
            <a:r>
              <a:rPr lang="en-US" altLang="zh-TW" i="1" baseline="-25000">
                <a:ea typeface="新細明體" charset="-120"/>
              </a:rPr>
              <a:t>v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p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 i="1">
                <a:ea typeface="新細明體" charset="-120"/>
              </a:rPr>
              <a:t>.</a:t>
            </a:r>
            <a:r>
              <a:rPr lang="en-US" altLang="zh-TW">
                <a:ea typeface="新細明體" charset="-120"/>
              </a:rPr>
              <a:t> </a:t>
            </a:r>
          </a:p>
        </p:txBody>
      </p:sp>
      <p:graphicFrame>
        <p:nvGraphicFramePr>
          <p:cNvPr id="220173" name="Object 13"/>
          <p:cNvGraphicFramePr>
            <a:graphicFrameLocks noChangeAspect="1"/>
          </p:cNvGraphicFramePr>
          <p:nvPr>
            <p:ph/>
          </p:nvPr>
        </p:nvGraphicFramePr>
        <p:xfrm>
          <a:off x="2057400" y="6159500"/>
          <a:ext cx="215900" cy="317500"/>
        </p:xfrm>
        <a:graphic>
          <a:graphicData uri="http://schemas.openxmlformats.org/presentationml/2006/ole">
            <p:oleObj spid="_x0000_s220173" name="Equation" r:id="rId7" imgW="215640" imgH="317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838200" y="76200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i="1">
                <a:solidFill>
                  <a:srgbClr val="A50021"/>
                </a:solidFill>
                <a:ea typeface="新細明體" charset="-120"/>
              </a:rPr>
              <a:t>Example 14.1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Consider the feedback system in Fig. 14.1 and the following transfer functions:</a:t>
            </a:r>
          </a:p>
        </p:txBody>
      </p:sp>
      <p:graphicFrame>
        <p:nvGraphicFramePr>
          <p:cNvPr id="225289" name="Object 9"/>
          <p:cNvGraphicFramePr>
            <a:graphicFrameLocks noChangeAspect="1"/>
          </p:cNvGraphicFramePr>
          <p:nvPr/>
        </p:nvGraphicFramePr>
        <p:xfrm>
          <a:off x="2819400" y="1676400"/>
          <a:ext cx="4152900" cy="736600"/>
        </p:xfrm>
        <a:graphic>
          <a:graphicData uri="http://schemas.openxmlformats.org/presentationml/2006/ole">
            <p:oleObj spid="_x0000_s225289" name="Equation" r:id="rId4" imgW="4152600" imgH="736560" progId="Equation.DSMT4">
              <p:embed/>
            </p:oleObj>
          </a:graphicData>
        </a:graphic>
      </p:graphicFrame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838200" y="25146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Suppose that controller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is designed to cancel the unstable pole in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p</a:t>
            </a:r>
            <a:r>
              <a:rPr lang="en-US" altLang="zh-TW">
                <a:ea typeface="新細明體" charset="-120"/>
              </a:rPr>
              <a:t>:</a:t>
            </a:r>
          </a:p>
        </p:txBody>
      </p:sp>
      <p:graphicFrame>
        <p:nvGraphicFramePr>
          <p:cNvPr id="225291" name="Object 11"/>
          <p:cNvGraphicFramePr>
            <a:graphicFrameLocks noChangeAspect="1"/>
          </p:cNvGraphicFramePr>
          <p:nvPr/>
        </p:nvGraphicFramePr>
        <p:xfrm>
          <a:off x="3429000" y="3429000"/>
          <a:ext cx="2184400" cy="736600"/>
        </p:xfrm>
        <a:graphic>
          <a:graphicData uri="http://schemas.openxmlformats.org/presentationml/2006/ole">
            <p:oleObj spid="_x0000_s225291" name="Equation" r:id="rId5" imgW="2184120" imgH="736560" progId="Equation.DSMT4">
              <p:embed/>
            </p:oleObj>
          </a:graphicData>
        </a:graphic>
      </p:graphicFrame>
      <p:sp>
        <p:nvSpPr>
          <p:cNvPr id="225292" name="Text Box 12"/>
          <p:cNvSpPr txBox="1">
            <a:spLocks noChangeArrowheads="1"/>
          </p:cNvSpPr>
          <p:nvPr/>
        </p:nvSpPr>
        <p:spPr bwMode="auto">
          <a:xfrm>
            <a:off x="838200" y="4359275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Evaluate closed-loop stability and characterize the output response for a sustained disturbance.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Complex Variable Z-P=N Theorem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sz="4000" dirty="0" smtClean="0">
                <a:latin typeface="Times New Roman" pitchFamily="18" charset="0"/>
                <a:cs typeface="Times New Roman" pitchFamily="18" charset="0"/>
              </a:rPr>
              <a:t>If a complex function F(s) has Z zeros and P poles inside a certain area of the s plane, the number of encirclements (N) a mapping of a closed contour around the area makes in the F plane around the origin is equal to Z-P.</a:t>
            </a:r>
            <a:endParaRPr lang="zh-TW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Solution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The characteristic equation, 1 +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>
                <a:ea typeface="新細明體" charset="-120"/>
              </a:rPr>
              <a:t> = 0, becomes:</a:t>
            </a:r>
          </a:p>
        </p:txBody>
      </p: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or</a:t>
            </a:r>
          </a:p>
        </p:txBody>
      </p:sp>
      <p:graphicFrame>
        <p:nvGraphicFramePr>
          <p:cNvPr id="227333" name="Object 5"/>
          <p:cNvGraphicFramePr>
            <a:graphicFrameLocks noChangeAspect="1"/>
          </p:cNvGraphicFramePr>
          <p:nvPr/>
        </p:nvGraphicFramePr>
        <p:xfrm>
          <a:off x="3886200" y="2667000"/>
          <a:ext cx="1270000" cy="279400"/>
        </p:xfrm>
        <a:graphic>
          <a:graphicData uri="http://schemas.openxmlformats.org/presentationml/2006/ole">
            <p:oleObj spid="_x0000_s227333" name="Equation" r:id="rId4" imgW="1269720" imgH="279360" progId="Equation.DSMT4">
              <p:embed/>
            </p:oleObj>
          </a:graphicData>
        </a:graphic>
      </p:graphicFrame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838200" y="3124200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In view of the single root at 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 = -2.5, it appears that the closed-loop system is stable. However, if we consider Eq. 14-1 for    </a:t>
            </a:r>
            <a:r>
              <a:rPr lang="en-US" altLang="zh-TW" i="1">
                <a:ea typeface="新細明體" charset="-120"/>
              </a:rPr>
              <a:t>N</a:t>
            </a:r>
            <a:r>
              <a:rPr lang="en-US" altLang="zh-TW">
                <a:ea typeface="新細明體" charset="-120"/>
              </a:rPr>
              <a:t> = </a:t>
            </a:r>
            <a:r>
              <a:rPr lang="en-US" altLang="zh-TW" i="1">
                <a:ea typeface="新細明體" charset="-120"/>
              </a:rPr>
              <a:t>Y</a:t>
            </a:r>
            <a:r>
              <a:rPr lang="en-US" altLang="zh-TW" i="1" baseline="-25000">
                <a:ea typeface="新細明體" charset="-120"/>
              </a:rPr>
              <a:t>sp</a:t>
            </a:r>
            <a:r>
              <a:rPr lang="en-US" altLang="zh-TW">
                <a:ea typeface="新細明體" charset="-120"/>
              </a:rPr>
              <a:t> = 0,</a:t>
            </a:r>
          </a:p>
        </p:txBody>
      </p:sp>
      <p:graphicFrame>
        <p:nvGraphicFramePr>
          <p:cNvPr id="227335" name="Object 7"/>
          <p:cNvGraphicFramePr>
            <a:graphicFrameLocks noChangeAspect="1"/>
          </p:cNvGraphicFramePr>
          <p:nvPr/>
        </p:nvGraphicFramePr>
        <p:xfrm>
          <a:off x="2971800" y="1295400"/>
          <a:ext cx="3200400" cy="736600"/>
        </p:xfrm>
        <a:graphic>
          <a:graphicData uri="http://schemas.openxmlformats.org/presentationml/2006/ole">
            <p:oleObj spid="_x0000_s227335" name="Equation" r:id="rId5" imgW="3200400" imgH="736560" progId="Equation.DSMT4">
              <p:embed/>
            </p:oleObj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/>
        </p:nvGraphicFramePr>
        <p:xfrm>
          <a:off x="2438400" y="4546600"/>
          <a:ext cx="4673600" cy="863600"/>
        </p:xfrm>
        <a:graphic>
          <a:graphicData uri="http://schemas.openxmlformats.org/presentationml/2006/ole">
            <p:oleObj spid="_x0000_s227336" name="Equation" r:id="rId6" imgW="4673520" imgH="863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This transfer function has an unstable pole at s = +0.5. Thus, the output response to a disturbance is unstable.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Furthermore, other transfer functions in (14-1) to (14-3) also have unstable poles.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This apparent contradiction occurs because the characteristic equation does not include all of the information, namely, the unstable pole-zero cancellation.</a:t>
            </a: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838200" y="3581400"/>
            <a:ext cx="83058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i="1">
                <a:solidFill>
                  <a:srgbClr val="A50021"/>
                </a:solidFill>
                <a:ea typeface="新細明體" charset="-120"/>
              </a:rPr>
              <a:t>Example 14.2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Suppose that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d</a:t>
            </a:r>
            <a:r>
              <a:rPr lang="en-US" altLang="zh-TW">
                <a:ea typeface="新細明體" charset="-120"/>
              </a:rPr>
              <a:t> =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p</a:t>
            </a:r>
            <a:r>
              <a:rPr lang="en-US" altLang="zh-TW">
                <a:ea typeface="新細明體" charset="-120"/>
              </a:rPr>
              <a:t>,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>
                <a:ea typeface="新細明體" charset="-120"/>
              </a:rPr>
              <a:t> =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>
                <a:ea typeface="新細明體" charset="-120"/>
              </a:rPr>
              <a:t> and that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is designed so that the closed-loop system is stable and  |</a:t>
            </a:r>
            <a:r>
              <a:rPr lang="en-US" altLang="zh-TW" i="1">
                <a:ea typeface="新細明體" charset="-120"/>
              </a:rPr>
              <a:t>GG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| &gt;&gt; 1 over the frequency range of interest. Evaluate this control system design strategy for set-point changes, disturbances, and measurement noise. Also consider the behavior of the manipulated variable, </a:t>
            </a:r>
            <a:r>
              <a:rPr lang="en-US" altLang="zh-TW" i="1">
                <a:ea typeface="新細明體" charset="-120"/>
              </a:rPr>
              <a:t>U</a:t>
            </a:r>
            <a:r>
              <a:rPr lang="en-US" altLang="zh-TW">
                <a:ea typeface="新細明體" charset="-1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Solution</a:t>
            </a:r>
            <a:endParaRPr lang="en-US" altLang="zh-TW">
              <a:ea typeface="新細明體" charset="-120"/>
            </a:endParaRP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Because  |</a:t>
            </a:r>
            <a:r>
              <a:rPr lang="en-US" altLang="zh-TW" i="1">
                <a:ea typeface="新細明體" charset="-120"/>
              </a:rPr>
              <a:t>GG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| &gt;&gt; 1,</a:t>
            </a:r>
          </a:p>
        </p:txBody>
      </p:sp>
      <p:graphicFrame>
        <p:nvGraphicFramePr>
          <p:cNvPr id="231428" name="Object 4"/>
          <p:cNvGraphicFramePr>
            <a:graphicFrameLocks noChangeAspect="1"/>
          </p:cNvGraphicFramePr>
          <p:nvPr/>
        </p:nvGraphicFramePr>
        <p:xfrm>
          <a:off x="2387600" y="1295400"/>
          <a:ext cx="4775200" cy="812800"/>
        </p:xfrm>
        <a:graphic>
          <a:graphicData uri="http://schemas.openxmlformats.org/presentationml/2006/ole">
            <p:oleObj spid="_x0000_s231428" name="Equation" r:id="rId4" imgW="4775040" imgH="812520" progId="Equation.DSMT4">
              <p:embed/>
            </p:oleObj>
          </a:graphicData>
        </a:graphic>
      </p:graphicFrame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838200" y="2271713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The first expression and (14-1) suggest that the output response to disturbances will be very good because </a:t>
            </a:r>
            <a:r>
              <a:rPr lang="en-US" altLang="zh-TW" i="1">
                <a:ea typeface="新細明體" charset="-120"/>
              </a:rPr>
              <a:t>Y/D</a:t>
            </a:r>
            <a:r>
              <a:rPr lang="en-US" altLang="zh-TW">
                <a:ea typeface="新細明體" charset="-120"/>
              </a:rPr>
              <a:t> ≈ 0. Next, we consider set-point responses. From Eq. 14-1,</a:t>
            </a:r>
          </a:p>
        </p:txBody>
      </p:sp>
      <p:graphicFrame>
        <p:nvGraphicFramePr>
          <p:cNvPr id="231430" name="Object 6"/>
          <p:cNvGraphicFramePr>
            <a:graphicFrameLocks noChangeAspect="1"/>
          </p:cNvGraphicFramePr>
          <p:nvPr/>
        </p:nvGraphicFramePr>
        <p:xfrm>
          <a:off x="3289300" y="3670300"/>
          <a:ext cx="2425700" cy="901700"/>
        </p:xfrm>
        <a:graphic>
          <a:graphicData uri="http://schemas.openxmlformats.org/presentationml/2006/ole">
            <p:oleObj spid="_x0000_s231430" name="Equation" r:id="rId5" imgW="2425680" imgH="901440" progId="Equation.DSMT4">
              <p:embed/>
            </p:oleObj>
          </a:graphicData>
        </a:graphic>
      </p:graphicFrame>
      <p:sp>
        <p:nvSpPr>
          <p:cNvPr id="231431" name="Text Box 7"/>
          <p:cNvSpPr txBox="1">
            <a:spLocks noChangeArrowheads="1"/>
          </p:cNvSpPr>
          <p:nvPr/>
        </p:nvSpPr>
        <p:spPr bwMode="auto">
          <a:xfrm>
            <a:off x="838200" y="4724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Because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m </a:t>
            </a:r>
            <a:r>
              <a:rPr lang="en-US" altLang="zh-TW">
                <a:ea typeface="新細明體" charset="-120"/>
              </a:rPr>
              <a:t>=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>
                <a:ea typeface="新細明體" charset="-120"/>
              </a:rPr>
              <a:t>, </a:t>
            </a:r>
            <a:r>
              <a:rPr lang="en-US" altLang="zh-TW" i="1">
                <a:ea typeface="新細明體" charset="-120"/>
              </a:rPr>
              <a:t>G = G</a:t>
            </a:r>
            <a:r>
              <a:rPr lang="en-US" altLang="zh-TW" i="1" baseline="-25000">
                <a:ea typeface="新細明體" charset="-120"/>
              </a:rPr>
              <a:t>v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p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>
                <a:ea typeface="新細明體" charset="-120"/>
              </a:rPr>
              <a:t> and the above equation can be written as, </a:t>
            </a:r>
          </a:p>
        </p:txBody>
      </p:sp>
      <p:graphicFrame>
        <p:nvGraphicFramePr>
          <p:cNvPr id="231432" name="Object 8"/>
          <p:cNvGraphicFramePr>
            <a:graphicFrameLocks noChangeAspect="1"/>
          </p:cNvGraphicFramePr>
          <p:nvPr/>
        </p:nvGraphicFramePr>
        <p:xfrm>
          <a:off x="3429000" y="5626100"/>
          <a:ext cx="1981200" cy="850900"/>
        </p:xfrm>
        <a:graphic>
          <a:graphicData uri="http://schemas.openxmlformats.org/presentationml/2006/ole">
            <p:oleObj spid="_x0000_s231432" name="Equation" r:id="rId6" imgW="1981080" imgH="850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For |</a:t>
            </a:r>
            <a:r>
              <a:rPr lang="en-US" altLang="zh-TW" i="1">
                <a:ea typeface="新細明體" charset="-120"/>
              </a:rPr>
              <a:t>GG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| &gt;&gt; 1,</a:t>
            </a:r>
          </a:p>
        </p:txBody>
      </p:sp>
      <p:graphicFrame>
        <p:nvGraphicFramePr>
          <p:cNvPr id="233480" name="Object 8"/>
          <p:cNvGraphicFramePr>
            <a:graphicFrameLocks noChangeAspect="1"/>
          </p:cNvGraphicFramePr>
          <p:nvPr/>
        </p:nvGraphicFramePr>
        <p:xfrm>
          <a:off x="3924300" y="609600"/>
          <a:ext cx="952500" cy="850900"/>
        </p:xfrm>
        <a:graphic>
          <a:graphicData uri="http://schemas.openxmlformats.org/presentationml/2006/ole">
            <p:oleObj spid="_x0000_s233480" name="Equation" r:id="rId4" imgW="952200" imgH="850680" progId="Equation.DSMT4">
              <p:embed/>
            </p:oleObj>
          </a:graphicData>
        </a:graphic>
      </p:graphicFrame>
      <p:sp>
        <p:nvSpPr>
          <p:cNvPr id="233481" name="Text Box 9"/>
          <p:cNvSpPr txBox="1">
            <a:spLocks noChangeArrowheads="1"/>
          </p:cNvSpPr>
          <p:nvPr/>
        </p:nvSpPr>
        <p:spPr bwMode="auto">
          <a:xfrm>
            <a:off x="838200" y="1600200"/>
            <a:ext cx="8001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Thus, ideal (instantaneous) set-point tracking would occur. Choosing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so that |</a:t>
            </a:r>
            <a:r>
              <a:rPr lang="en-US" altLang="zh-TW" i="1">
                <a:ea typeface="新細明體" charset="-120"/>
              </a:rPr>
              <a:t>GG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| &gt;&gt; 1 also has an undesirable consequence. The output </a:t>
            </a:r>
            <a:r>
              <a:rPr lang="en-US" altLang="zh-TW" i="1">
                <a:ea typeface="新細明體" charset="-120"/>
              </a:rPr>
              <a:t>Y</a:t>
            </a:r>
            <a:r>
              <a:rPr lang="en-US" altLang="zh-TW">
                <a:ea typeface="新細明體" charset="-120"/>
              </a:rPr>
              <a:t> becomes sensitive to noise because </a:t>
            </a:r>
            <a:r>
              <a:rPr lang="en-US" altLang="zh-TW" i="1">
                <a:ea typeface="新細明體" charset="-120"/>
              </a:rPr>
              <a:t>Y ≈ - N </a:t>
            </a:r>
            <a:r>
              <a:rPr lang="en-US" altLang="zh-TW">
                <a:ea typeface="新細明體" charset="-120"/>
              </a:rPr>
              <a:t>(see the noise term in Eq. 14-1). Thus, a design tradeoff is required. </a:t>
            </a:r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838200" y="38100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009900"/>
                </a:solidFill>
                <a:ea typeface="新細明體" charset="-120"/>
              </a:rPr>
              <a:t>Bode Stability Criterion</a:t>
            </a:r>
          </a:p>
        </p:txBody>
      </p:sp>
      <p:sp>
        <p:nvSpPr>
          <p:cNvPr id="233483" name="Text Box 11"/>
          <p:cNvSpPr txBox="1">
            <a:spLocks noChangeArrowheads="1"/>
          </p:cNvSpPr>
          <p:nvPr/>
        </p:nvSpPr>
        <p:spPr bwMode="auto">
          <a:xfrm>
            <a:off x="838200" y="4419600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The Bode stability criterion has two important advantages in comparison with the Routh stability criterion of Chapter 11:</a:t>
            </a:r>
          </a:p>
        </p:txBody>
      </p:sp>
      <p:sp>
        <p:nvSpPr>
          <p:cNvPr id="233484" name="Text Box 12"/>
          <p:cNvSpPr txBox="1">
            <a:spLocks noChangeArrowheads="1"/>
          </p:cNvSpPr>
          <p:nvPr/>
        </p:nvSpPr>
        <p:spPr bwMode="auto">
          <a:xfrm>
            <a:off x="838200" y="52578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It provides exact results for processes with time delays, while the Routh stability criterion provides only approximate results due to the polynomial approximation that must be substituted for the time delay.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838200" y="1371600"/>
            <a:ext cx="82296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Before considering the basis for the Bode stability criterion, it is useful to review the General Stability Criterion of Section 11.1:</a:t>
            </a:r>
          </a:p>
          <a:p>
            <a:pPr>
              <a:spcBef>
                <a:spcPct val="50000"/>
              </a:spcBef>
            </a:pPr>
            <a:r>
              <a:rPr lang="en-US" altLang="zh-TW" i="1">
                <a:ea typeface="新細明體" charset="-120"/>
              </a:rPr>
              <a:t>A feedback control system is stable if and only if all roots of the characteristic equation lie to the left of the imaginary axis in the complex plane.</a:t>
            </a:r>
            <a:r>
              <a:rPr lang="en-US" altLang="zh-TW">
                <a:ea typeface="新細明體" charset="-12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Before stating the Bode stability criterion, we need to introduce two important definitions: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838200" y="762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2"/>
            </a:pPr>
            <a:r>
              <a:rPr lang="en-US" altLang="zh-TW">
                <a:ea typeface="新細明體" charset="-120"/>
              </a:rPr>
              <a:t>The Bode stability criterion provides a measure of the </a:t>
            </a:r>
            <a:r>
              <a:rPr lang="en-US" altLang="zh-TW" i="1">
                <a:ea typeface="新細明體" charset="-120"/>
              </a:rPr>
              <a:t>relative stability</a:t>
            </a:r>
            <a:r>
              <a:rPr lang="en-US" altLang="zh-TW">
                <a:ea typeface="新細明體" charset="-120"/>
              </a:rPr>
              <a:t> rather than merely a yes or no answer to the question, “Is the closed-loop system stable?”</a:t>
            </a:r>
          </a:p>
        </p:txBody>
      </p:sp>
      <p:sp>
        <p:nvSpPr>
          <p:cNvPr id="235528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8001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A </a:t>
            </a:r>
            <a:r>
              <a:rPr lang="en-US" altLang="zh-TW" i="1">
                <a:ea typeface="新細明體" charset="-120"/>
              </a:rPr>
              <a:t>critical frequency</a:t>
            </a:r>
            <a:r>
              <a:rPr lang="en-US" altLang="zh-TW">
                <a:ea typeface="新細明體" charset="-120"/>
              </a:rPr>
              <a:t> </a:t>
            </a:r>
            <a:r>
              <a:rPr lang="en-US" altLang="zh-TW" i="1">
                <a:ea typeface="新細明體" charset="-120"/>
              </a:rPr>
              <a:t>      </a:t>
            </a:r>
            <a:r>
              <a:rPr lang="en-US" altLang="zh-TW">
                <a:ea typeface="新細明體" charset="-120"/>
              </a:rPr>
              <a:t>is defined to be a value of</a:t>
            </a:r>
            <a:r>
              <a:rPr lang="en-US" altLang="zh-TW" i="1">
                <a:ea typeface="新細明體" charset="-120"/>
              </a:rPr>
              <a:t>     </a:t>
            </a:r>
            <a:r>
              <a:rPr lang="en-US" altLang="zh-TW">
                <a:ea typeface="新細明體" charset="-120"/>
              </a:rPr>
              <a:t>for which                           . This frequency is also referred to as a </a:t>
            </a:r>
            <a:r>
              <a:rPr lang="en-US" altLang="zh-TW" i="1">
                <a:ea typeface="新細明體" charset="-120"/>
              </a:rPr>
              <a:t>phase crossover frequency.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A</a:t>
            </a:r>
            <a:r>
              <a:rPr lang="en-US" altLang="zh-TW" i="1">
                <a:ea typeface="新細明體" charset="-120"/>
              </a:rPr>
              <a:t> gain crossover frequency       </a:t>
            </a:r>
            <a:r>
              <a:rPr lang="en-US" altLang="zh-TW">
                <a:ea typeface="新細明體" charset="-120"/>
              </a:rPr>
              <a:t>is defined to be a value of    for which</a:t>
            </a:r>
            <a:r>
              <a:rPr lang="en-US" altLang="zh-TW" i="1">
                <a:ea typeface="新細明體" charset="-120"/>
              </a:rPr>
              <a:t>                       . </a:t>
            </a:r>
            <a:endParaRPr lang="en-US" altLang="zh-TW">
              <a:ea typeface="新細明體" charset="-120"/>
            </a:endParaRPr>
          </a:p>
        </p:txBody>
      </p:sp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3924300" y="4724400"/>
          <a:ext cx="342900" cy="381000"/>
        </p:xfrm>
        <a:graphic>
          <a:graphicData uri="http://schemas.openxmlformats.org/presentationml/2006/ole">
            <p:oleObj spid="_x0000_s235529" name="Equation" r:id="rId4" imgW="342720" imgH="380880" progId="Equation.DSMT4">
              <p:embed/>
            </p:oleObj>
          </a:graphicData>
        </a:graphic>
      </p:graphicFrame>
      <p:graphicFrame>
        <p:nvGraphicFramePr>
          <p:cNvPr id="235530" name="Object 10"/>
          <p:cNvGraphicFramePr>
            <a:graphicFrameLocks noChangeAspect="1"/>
          </p:cNvGraphicFramePr>
          <p:nvPr/>
        </p:nvGraphicFramePr>
        <p:xfrm>
          <a:off x="7543800" y="4813300"/>
          <a:ext cx="228600" cy="215900"/>
        </p:xfrm>
        <a:graphic>
          <a:graphicData uri="http://schemas.openxmlformats.org/presentationml/2006/ole">
            <p:oleObj spid="_x0000_s235530" name="Equation" r:id="rId5" imgW="228600" imgH="215640" progId="Equation.DSMT4">
              <p:embed/>
            </p:oleObj>
          </a:graphicData>
        </a:graphic>
      </p:graphicFrame>
      <p:graphicFrame>
        <p:nvGraphicFramePr>
          <p:cNvPr id="235531" name="Object 11"/>
          <p:cNvGraphicFramePr>
            <a:graphicFrameLocks noChangeAspect="1"/>
          </p:cNvGraphicFramePr>
          <p:nvPr/>
        </p:nvGraphicFramePr>
        <p:xfrm>
          <a:off x="2133600" y="5029200"/>
          <a:ext cx="2019300" cy="482600"/>
        </p:xfrm>
        <a:graphic>
          <a:graphicData uri="http://schemas.openxmlformats.org/presentationml/2006/ole">
            <p:oleObj spid="_x0000_s235531" name="Equation" r:id="rId6" imgW="2019240" imgH="482400" progId="Equation.DSMT4">
              <p:embed/>
            </p:oleObj>
          </a:graphicData>
        </a:graphic>
      </p:graphicFrame>
      <p:graphicFrame>
        <p:nvGraphicFramePr>
          <p:cNvPr id="235532" name="Object 12"/>
          <p:cNvGraphicFramePr>
            <a:graphicFrameLocks noChangeAspect="1"/>
          </p:cNvGraphicFramePr>
          <p:nvPr/>
        </p:nvGraphicFramePr>
        <p:xfrm>
          <a:off x="4800600" y="5969000"/>
          <a:ext cx="381000" cy="431800"/>
        </p:xfrm>
        <a:graphic>
          <a:graphicData uri="http://schemas.openxmlformats.org/presentationml/2006/ole">
            <p:oleObj spid="_x0000_s235532" name="Equation" r:id="rId7" imgW="380880" imgH="431640" progId="Equation.DSMT4">
              <p:embed/>
            </p:oleObj>
          </a:graphicData>
        </a:graphic>
      </p:graphicFrame>
      <p:graphicFrame>
        <p:nvGraphicFramePr>
          <p:cNvPr id="235533" name="Object 13"/>
          <p:cNvGraphicFramePr>
            <a:graphicFrameLocks noChangeAspect="1"/>
          </p:cNvGraphicFramePr>
          <p:nvPr/>
        </p:nvGraphicFramePr>
        <p:xfrm>
          <a:off x="8534400" y="6096000"/>
          <a:ext cx="228600" cy="215900"/>
        </p:xfrm>
        <a:graphic>
          <a:graphicData uri="http://schemas.openxmlformats.org/presentationml/2006/ole">
            <p:oleObj spid="_x0000_s235533" name="Equation" r:id="rId8" imgW="228600" imgH="215640" progId="Equation.DSMT4">
              <p:embed/>
            </p:oleObj>
          </a:graphicData>
        </a:graphic>
      </p:graphicFrame>
      <p:graphicFrame>
        <p:nvGraphicFramePr>
          <p:cNvPr id="235534" name="Object 14"/>
          <p:cNvGraphicFramePr>
            <a:graphicFrameLocks noChangeAspect="1"/>
          </p:cNvGraphicFramePr>
          <p:nvPr/>
        </p:nvGraphicFramePr>
        <p:xfrm>
          <a:off x="2590800" y="6350000"/>
          <a:ext cx="1600200" cy="431800"/>
        </p:xfrm>
        <a:graphic>
          <a:graphicData uri="http://schemas.openxmlformats.org/presentationml/2006/ole">
            <p:oleObj spid="_x0000_s235534" name="Equation" r:id="rId9" imgW="16002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01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For many control problems, there is only a single      and a single     . But multiple values can occur, as shown in Fig. 14.3 for      .</a:t>
            </a:r>
          </a:p>
        </p:txBody>
      </p:sp>
      <p:graphicFrame>
        <p:nvGraphicFramePr>
          <p:cNvPr id="237579" name="Object 11"/>
          <p:cNvGraphicFramePr>
            <a:graphicFrameLocks noChangeAspect="1"/>
          </p:cNvGraphicFramePr>
          <p:nvPr/>
        </p:nvGraphicFramePr>
        <p:xfrm>
          <a:off x="7010400" y="228600"/>
          <a:ext cx="342900" cy="381000"/>
        </p:xfrm>
        <a:graphic>
          <a:graphicData uri="http://schemas.openxmlformats.org/presentationml/2006/ole">
            <p:oleObj spid="_x0000_s237579" name="Equation" r:id="rId4" imgW="342720" imgH="380880" progId="Equation.DSMT4">
              <p:embed/>
            </p:oleObj>
          </a:graphicData>
        </a:graphic>
      </p:graphicFrame>
      <p:graphicFrame>
        <p:nvGraphicFramePr>
          <p:cNvPr id="237580" name="Object 12"/>
          <p:cNvGraphicFramePr>
            <a:graphicFrameLocks noChangeAspect="1"/>
          </p:cNvGraphicFramePr>
          <p:nvPr/>
        </p:nvGraphicFramePr>
        <p:xfrm>
          <a:off x="1676400" y="558800"/>
          <a:ext cx="381000" cy="431800"/>
        </p:xfrm>
        <a:graphic>
          <a:graphicData uri="http://schemas.openxmlformats.org/presentationml/2006/ole">
            <p:oleObj spid="_x0000_s237580" name="Equation" r:id="rId5" imgW="380880" imgH="431640" progId="Equation.DSMT4">
              <p:embed/>
            </p:oleObj>
          </a:graphicData>
        </a:graphic>
      </p:graphicFrame>
      <p:graphicFrame>
        <p:nvGraphicFramePr>
          <p:cNvPr id="237581" name="Object 13"/>
          <p:cNvGraphicFramePr>
            <a:graphicFrameLocks noChangeAspect="1"/>
          </p:cNvGraphicFramePr>
          <p:nvPr>
            <p:ph sz="half" idx="1"/>
          </p:nvPr>
        </p:nvGraphicFramePr>
        <p:xfrm>
          <a:off x="1371600" y="990600"/>
          <a:ext cx="342900" cy="381000"/>
        </p:xfrm>
        <a:graphic>
          <a:graphicData uri="http://schemas.openxmlformats.org/presentationml/2006/ole">
            <p:oleObj spid="_x0000_s237581" name="Equation" r:id="rId6" imgW="342720" imgH="380880" progId="Equation.DSMT4">
              <p:embed/>
            </p:oleObj>
          </a:graphicData>
        </a:graphic>
      </p:graphicFrame>
      <p:pic>
        <p:nvPicPr>
          <p:cNvPr id="237583" name="Picture 15" descr="F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>
          <a:xfrm>
            <a:off x="1905000" y="1600200"/>
            <a:ext cx="6096000" cy="4467225"/>
          </a:xfrm>
          <a:noFill/>
          <a:ln/>
        </p:spPr>
      </p:pic>
      <p:sp>
        <p:nvSpPr>
          <p:cNvPr id="237586" name="Text Box 18"/>
          <p:cNvSpPr txBox="1">
            <a:spLocks noChangeArrowheads="1"/>
          </p:cNvSpPr>
          <p:nvPr/>
        </p:nvSpPr>
        <p:spPr bwMode="auto">
          <a:xfrm>
            <a:off x="1066800" y="6248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14.3 Bode plot exhibiting multiple critical frequencies.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i="1">
                <a:ea typeface="新細明體" charset="-120"/>
              </a:rPr>
              <a:t>Bode Stability Criterion</a:t>
            </a:r>
            <a:r>
              <a:rPr lang="en-US" altLang="zh-TW" i="1">
                <a:ea typeface="新細明體" charset="-120"/>
              </a:rPr>
              <a:t>. Consider an open-loop transfer function 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 i="1">
                <a:ea typeface="新細明體" charset="-120"/>
              </a:rPr>
              <a:t>=G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v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p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 i="1">
                <a:ea typeface="新細明體" charset="-120"/>
              </a:rPr>
              <a:t> that is strictly proper (more poles than zeros) and has no poles located on or to the right of the imaginary axis, with the possible exception of a single pole at the origin. Assume that the open-loop frequency response has only a single critical frequency       and a single gain crossover frequency      . Then the closed-loop system is stable if AR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 i="1">
                <a:ea typeface="新細明體" charset="-120"/>
              </a:rPr>
              <a:t>(     ) &lt; 1. Otherwise it is unstable.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2209800" y="2057400"/>
          <a:ext cx="342900" cy="381000"/>
        </p:xfrm>
        <a:graphic>
          <a:graphicData uri="http://schemas.openxmlformats.org/presentationml/2006/ole">
            <p:oleObj spid="_x0000_s240650" name="Equation" r:id="rId4" imgW="342720" imgH="380880" progId="Equation.DSMT4">
              <p:embed/>
            </p:oleObj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/>
        </p:nvGraphicFramePr>
        <p:xfrm>
          <a:off x="7391400" y="2057400"/>
          <a:ext cx="381000" cy="431800"/>
        </p:xfrm>
        <a:graphic>
          <a:graphicData uri="http://schemas.openxmlformats.org/presentationml/2006/ole">
            <p:oleObj spid="_x0000_s240651" name="Equation" r:id="rId5" imgW="380880" imgH="431640" progId="Equation.DSMT4">
              <p:embed/>
            </p:oleObj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>
            <p:ph/>
          </p:nvPr>
        </p:nvGraphicFramePr>
        <p:xfrm>
          <a:off x="4819650" y="723900"/>
          <a:ext cx="342900" cy="381000"/>
        </p:xfrm>
        <a:graphic>
          <a:graphicData uri="http://schemas.openxmlformats.org/presentationml/2006/ole">
            <p:oleObj spid="_x0000_s240652" name="Equation" r:id="rId6" imgW="342720" imgH="380880" progId="Equation.DSMT4">
              <p:embed/>
            </p:oleObj>
          </a:graphicData>
        </a:graphic>
      </p:graphicFrame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838200" y="34290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Some of the important properties of the Bode stability criterion are:</a:t>
            </a:r>
          </a:p>
        </p:txBody>
      </p:sp>
      <p:sp>
        <p:nvSpPr>
          <p:cNvPr id="240655" name="Text Box 15"/>
          <p:cNvSpPr txBox="1">
            <a:spLocks noChangeArrowheads="1"/>
          </p:cNvSpPr>
          <p:nvPr/>
        </p:nvSpPr>
        <p:spPr bwMode="auto">
          <a:xfrm>
            <a:off x="838200" y="4343400"/>
            <a:ext cx="81534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It provides a necessary and sufficient condition for closed-loop stability based on the properties of the open-loop transfer function.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Unlike the Routh stability criterion of Chapter 11, the Bode stability criterion is applicable to systems that contain time delays.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838200" y="3251200"/>
            <a:ext cx="83058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In order to gain physical insight into why a sustained oscillation occurs at the stability limit, consider the analogy of an adult pushing a child on a swing.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 child swings in the same arc as long as the adult pushes at the right time, and with the right amount of force.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Thus the desired “sustained oscillation” places requirements on both timing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(that is,</a:t>
            </a:r>
            <a:r>
              <a:rPr lang="en-US" altLang="zh-TW" i="1">
                <a:ea typeface="新細明體" charset="-120"/>
              </a:rPr>
              <a:t> phase</a:t>
            </a:r>
            <a:r>
              <a:rPr lang="en-US" altLang="zh-TW">
                <a:ea typeface="新細明體" charset="-120"/>
              </a:rPr>
              <a:t>) and applied force (that is, </a:t>
            </a:r>
            <a:r>
              <a:rPr lang="en-US" altLang="zh-TW" i="1">
                <a:ea typeface="新細明體" charset="-120"/>
              </a:rPr>
              <a:t>amplitude</a:t>
            </a:r>
            <a:r>
              <a:rPr lang="en-US" altLang="zh-TW">
                <a:ea typeface="新細明體" charset="-120"/>
              </a:rPr>
              <a:t>). </a:t>
            </a:r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838200" y="152400"/>
            <a:ext cx="81534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3"/>
            </a:pPr>
            <a:r>
              <a:rPr lang="en-US" altLang="zh-TW">
                <a:ea typeface="新細明體" charset="-120"/>
              </a:rPr>
              <a:t>The Bode stability criterion is very useful for a wide range of process control problems. However, for any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) that does not satisfy the required conditions, the Nyquist stability criterion of Section 14.3 can be applied.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3"/>
            </a:pPr>
            <a:r>
              <a:rPr lang="en-US" altLang="zh-TW">
                <a:ea typeface="新細明體" charset="-120"/>
              </a:rPr>
              <a:t>For systems with multiple      or       , the Bode stability criterion has been modified by Hahn et al. (2001) to provide a sufficient condition for stability.</a:t>
            </a:r>
          </a:p>
        </p:txBody>
      </p:sp>
      <p:graphicFrame>
        <p:nvGraphicFramePr>
          <p:cNvPr id="243721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2571750" y="1409700"/>
          <a:ext cx="342900" cy="381000"/>
        </p:xfrm>
        <a:graphic>
          <a:graphicData uri="http://schemas.openxmlformats.org/presentationml/2006/ole">
            <p:oleObj spid="_x0000_s243721" name="Equation" r:id="rId4" imgW="342720" imgH="380880" progId="Equation.DSMT4">
              <p:embed/>
            </p:oleObj>
          </a:graphicData>
        </a:graphic>
      </p:graphicFrame>
      <p:graphicFrame>
        <p:nvGraphicFramePr>
          <p:cNvPr id="243723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5257800" y="1854200"/>
          <a:ext cx="381000" cy="431800"/>
        </p:xfrm>
        <a:graphic>
          <a:graphicData uri="http://schemas.openxmlformats.org/presentationml/2006/ole">
            <p:oleObj spid="_x0000_s243723" name="Equation" r:id="rId5" imgW="38088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838200" y="222250"/>
            <a:ext cx="81534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By contrast, if either the force or the timing is not correct, the desired swinging motion ceases, as the child will quickly exclaim.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A similar requirement occurs when a person bounces a ball.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To further illustrate why feedback control can produce sustained oscillations, consider the following “thought experiment” for the feedback control system in Figure 14.4. Assume that the open-loop system is stable and that no disturbances occur (</a:t>
            </a:r>
            <a:r>
              <a:rPr lang="en-US" altLang="zh-TW" i="1">
                <a:ea typeface="新細明體" charset="-120"/>
              </a:rPr>
              <a:t>D </a:t>
            </a:r>
            <a:r>
              <a:rPr lang="en-US" altLang="zh-TW">
                <a:ea typeface="新細明體" charset="-120"/>
              </a:rPr>
              <a:t>= 0).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Suppose that the set point is varied sinusoidally at the critical frequency, </a:t>
            </a:r>
            <a:r>
              <a:rPr lang="en-US" altLang="zh-TW" i="1">
                <a:ea typeface="新細明體" charset="-120"/>
              </a:rPr>
              <a:t>y</a:t>
            </a:r>
            <a:r>
              <a:rPr lang="en-US" altLang="zh-TW" i="1" baseline="-25000">
                <a:ea typeface="新細明體" charset="-120"/>
              </a:rPr>
              <a:t>sp</a:t>
            </a:r>
            <a:r>
              <a:rPr lang="en-US" altLang="zh-TW" i="1">
                <a:ea typeface="新細明體" charset="-120"/>
              </a:rPr>
              <a:t>(t) </a:t>
            </a:r>
            <a:r>
              <a:rPr lang="en-US" altLang="zh-TW">
                <a:ea typeface="新細明體" charset="-120"/>
              </a:rPr>
              <a:t>= </a:t>
            </a:r>
            <a:r>
              <a:rPr lang="en-US" altLang="zh-TW" i="1">
                <a:ea typeface="新細明體" charset="-120"/>
              </a:rPr>
              <a:t>A </a:t>
            </a:r>
            <a:r>
              <a:rPr lang="en-US" altLang="zh-TW">
                <a:ea typeface="新細明體" charset="-120"/>
              </a:rPr>
              <a:t>sin(ω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 i="1">
                <a:ea typeface="新細明體" charset="-120"/>
              </a:rPr>
              <a:t>t)</a:t>
            </a:r>
            <a:r>
              <a:rPr lang="en-US" altLang="zh-TW">
                <a:ea typeface="新細明體" charset="-120"/>
              </a:rPr>
              <a:t>, for a long period of time.</a:t>
            </a:r>
            <a:r>
              <a:rPr lang="en-US" altLang="zh-TW" i="1">
                <a:ea typeface="新細明體" charset="-120"/>
              </a:rPr>
              <a:t>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Assume that during this period the measured output, </a:t>
            </a:r>
            <a:r>
              <a:rPr lang="en-US" altLang="zh-TW" i="1">
                <a:ea typeface="新細明體" charset="-120"/>
              </a:rPr>
              <a:t>y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>
                <a:ea typeface="新細明體" charset="-120"/>
              </a:rPr>
              <a:t>, is disconnected so that the feedback loop is broken before the comparator.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5" name="Picture 3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2885463" y="0"/>
            <a:ext cx="4211273" cy="1828800"/>
          </a:xfrm>
          <a:noFill/>
          <a:ln/>
        </p:spPr>
      </p:pic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914400" y="48768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14.4 Sustained oscillation in a feedback control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762000" y="403225"/>
          <a:ext cx="7891463" cy="6011863"/>
        </p:xfrm>
        <a:graphic>
          <a:graphicData uri="http://schemas.openxmlformats.org/presentationml/2006/ole">
            <p:oleObj spid="_x0000_s358402" name="Equation" r:id="rId3" imgW="3466800" imgH="2641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305800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After the initial transient dies out, </a:t>
            </a:r>
            <a:r>
              <a:rPr lang="en-US" altLang="zh-TW" i="1">
                <a:ea typeface="新細明體" charset="-120"/>
              </a:rPr>
              <a:t>y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will oscillate at the excitation frequency ω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because the response of a linear system to a sinusoidal input is a sinusoidal output at the same frequency (see Section 13.2).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Suppose that two events occur simultaneously: (i) the set point is set to zero and, (ii) </a:t>
            </a:r>
            <a:r>
              <a:rPr lang="en-US" altLang="zh-TW" i="1">
                <a:ea typeface="新細明體" charset="-120"/>
              </a:rPr>
              <a:t>y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>
                <a:ea typeface="新細明體" charset="-120"/>
              </a:rPr>
              <a:t> is reconnected. If the feedback control system is </a:t>
            </a:r>
            <a:r>
              <a:rPr lang="en-US" altLang="zh-TW" i="1">
                <a:ea typeface="新細明體" charset="-120"/>
              </a:rPr>
              <a:t>marginally stable, </a:t>
            </a:r>
            <a:r>
              <a:rPr lang="en-US" altLang="zh-TW">
                <a:ea typeface="新細明體" charset="-120"/>
              </a:rPr>
              <a:t>the controlled variable </a:t>
            </a:r>
            <a:r>
              <a:rPr lang="en-US" altLang="zh-TW" i="1">
                <a:ea typeface="新細明體" charset="-120"/>
              </a:rPr>
              <a:t>y</a:t>
            </a:r>
            <a:r>
              <a:rPr lang="en-US" altLang="zh-TW">
                <a:ea typeface="新細明體" charset="-120"/>
              </a:rPr>
              <a:t> will then exhibit a sustained sinusoidal oscillation with amplitude </a:t>
            </a:r>
            <a:r>
              <a:rPr lang="en-US" altLang="zh-TW" i="1">
                <a:ea typeface="新細明體" charset="-120"/>
              </a:rPr>
              <a:t>A</a:t>
            </a:r>
            <a:r>
              <a:rPr lang="en-US" altLang="zh-TW">
                <a:ea typeface="新細明體" charset="-120"/>
              </a:rPr>
              <a:t> and frequency ω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To analyze why this special type of oscillation occurs only when ω</a:t>
            </a:r>
            <a:r>
              <a:rPr lang="en-US" altLang="zh-TW" i="1">
                <a:ea typeface="新細明體" charset="-120"/>
              </a:rPr>
              <a:t> = </a:t>
            </a:r>
            <a:r>
              <a:rPr lang="en-US" altLang="zh-TW">
                <a:ea typeface="新細明體" charset="-120"/>
              </a:rPr>
              <a:t>ω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, note that the sinusoidal signal </a:t>
            </a:r>
            <a:r>
              <a:rPr lang="en-US" altLang="zh-TW" i="1">
                <a:ea typeface="新細明體" charset="-120"/>
              </a:rPr>
              <a:t>E </a:t>
            </a:r>
            <a:r>
              <a:rPr lang="en-US" altLang="zh-TW">
                <a:ea typeface="新細明體" charset="-120"/>
              </a:rPr>
              <a:t>in Fig. 14.4 passes through transfer functions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 i="1">
                <a:ea typeface="新細明體" charset="-120"/>
              </a:rPr>
              <a:t>, G</a:t>
            </a:r>
            <a:r>
              <a:rPr lang="en-US" altLang="zh-TW" i="1" baseline="-25000">
                <a:ea typeface="新細明體" charset="-120"/>
              </a:rPr>
              <a:t>v</a:t>
            </a:r>
            <a:r>
              <a:rPr lang="en-US" altLang="zh-TW" i="1">
                <a:ea typeface="新細明體" charset="-120"/>
              </a:rPr>
              <a:t>, G</a:t>
            </a:r>
            <a:r>
              <a:rPr lang="en-US" altLang="zh-TW" i="1" baseline="-25000">
                <a:ea typeface="新細明體" charset="-120"/>
              </a:rPr>
              <a:t>p</a:t>
            </a:r>
            <a:r>
              <a:rPr lang="en-US" altLang="zh-TW" i="1">
                <a:ea typeface="新細明體" charset="-120"/>
              </a:rPr>
              <a:t>, </a:t>
            </a:r>
            <a:r>
              <a:rPr lang="en-US" altLang="zh-TW">
                <a:ea typeface="新細明體" charset="-120"/>
              </a:rPr>
              <a:t>and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>
                <a:ea typeface="新細明體" charset="-120"/>
              </a:rPr>
              <a:t> before returning to the comparator.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In order to have a sustained oscillation after the feedback loop is reconnected, signal </a:t>
            </a:r>
            <a:r>
              <a:rPr lang="en-US" altLang="zh-TW" i="1">
                <a:ea typeface="新細明體" charset="-120"/>
              </a:rPr>
              <a:t>Y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must have the same amplitude as </a:t>
            </a:r>
            <a:r>
              <a:rPr lang="en-US" altLang="zh-TW" i="1">
                <a:ea typeface="新細明體" charset="-120"/>
              </a:rPr>
              <a:t>E </a:t>
            </a:r>
            <a:r>
              <a:rPr lang="en-US" altLang="zh-TW">
                <a:ea typeface="新細明體" charset="-120"/>
              </a:rPr>
              <a:t>and a -180° phase shift relative to </a:t>
            </a:r>
            <a:r>
              <a:rPr lang="en-US" altLang="zh-TW" i="1">
                <a:ea typeface="新細明體" charset="-120"/>
              </a:rPr>
              <a:t>E</a:t>
            </a:r>
            <a:r>
              <a:rPr lang="en-US" altLang="zh-TW">
                <a:ea typeface="新細明體" charset="-12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838200" y="176213"/>
            <a:ext cx="8077200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Note that the comparator also provides a -180</a:t>
            </a:r>
            <a:r>
              <a:rPr lang="en-US" altLang="zh-TW">
                <a:ea typeface="新細明體" charset="-120"/>
                <a:cs typeface="Times New Roman" pitchFamily="18" charset="0"/>
              </a:rPr>
              <a:t>° phase shift due to its negative sign.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Consequently, after </a:t>
            </a:r>
            <a:r>
              <a:rPr lang="en-US" altLang="zh-TW" i="1">
                <a:ea typeface="新細明體" charset="-120"/>
              </a:rPr>
              <a:t>Y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passes through the comparator, it is in phase with </a:t>
            </a:r>
            <a:r>
              <a:rPr lang="en-US" altLang="zh-TW" i="1">
                <a:ea typeface="新細明體" charset="-120"/>
              </a:rPr>
              <a:t>E</a:t>
            </a:r>
            <a:r>
              <a:rPr lang="en-US" altLang="zh-TW">
                <a:ea typeface="新細明體" charset="-120"/>
              </a:rPr>
              <a:t> and has the same amplitude, </a:t>
            </a:r>
            <a:r>
              <a:rPr lang="en-US" altLang="zh-TW" i="1">
                <a:ea typeface="新細明體" charset="-120"/>
              </a:rPr>
              <a:t>A</a:t>
            </a:r>
            <a:r>
              <a:rPr lang="en-US" altLang="zh-TW">
                <a:ea typeface="新細明體" charset="-120"/>
              </a:rPr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Thus, the closed-loop system oscillates indefinitely after the feedback loop is closed because the conditions in Eqs. 14-7 and 14-8 are satisfied.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But what happens if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is increased by a small amount?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Then, </a:t>
            </a:r>
            <a:r>
              <a:rPr lang="en-US" altLang="zh-TW" i="1">
                <a:ea typeface="新細明體" charset="-120"/>
              </a:rPr>
              <a:t>AR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(ω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) is greater than one and the closed-loop system becomes unstable.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In contrast, if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is reduced by a small amount, the oscillation is “damped” and eventually dies out.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0772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i="1">
                <a:solidFill>
                  <a:srgbClr val="A50021"/>
                </a:solidFill>
                <a:ea typeface="新細明體" charset="-120"/>
              </a:rPr>
              <a:t>Example 14.3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A process has the third-order transfer function (time constant in minutes),</a:t>
            </a:r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3505200" y="1600200"/>
          <a:ext cx="2336800" cy="812800"/>
        </p:xfrm>
        <a:graphic>
          <a:graphicData uri="http://schemas.openxmlformats.org/presentationml/2006/ole">
            <p:oleObj spid="_x0000_s252932" name="Equation" r:id="rId4" imgW="2336760" imgH="812520" progId="Equation.DSMT4">
              <p:embed/>
            </p:oleObj>
          </a:graphicData>
        </a:graphic>
      </p:graphicFrame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838200" y="25146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Also,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v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= 0.1 and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= 10. For a proportional controller, evaluate the stability of the closed-loop control system using the Bode stability criterion and three values of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: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1, 4, and 20. 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838200" y="3917950"/>
            <a:ext cx="8305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Solution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For this example,</a:t>
            </a:r>
          </a:p>
        </p:txBody>
      </p:sp>
      <p:graphicFrame>
        <p:nvGraphicFramePr>
          <p:cNvPr id="252935" name="Object 7"/>
          <p:cNvGraphicFramePr>
            <a:graphicFrameLocks noChangeAspect="1"/>
          </p:cNvGraphicFramePr>
          <p:nvPr/>
        </p:nvGraphicFramePr>
        <p:xfrm>
          <a:off x="1143000" y="5270500"/>
          <a:ext cx="7416800" cy="825500"/>
        </p:xfrm>
        <a:graphic>
          <a:graphicData uri="http://schemas.openxmlformats.org/presentationml/2006/ole">
            <p:oleObj spid="_x0000_s252935" name="Equation" r:id="rId5" imgW="7416720" imgH="825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77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14.5 shows a Bode plot of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for three values of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 i="1">
                <a:ea typeface="新細明體" charset="-120"/>
              </a:rPr>
              <a:t>. </a:t>
            </a:r>
            <a:r>
              <a:rPr lang="en-US" altLang="zh-TW">
                <a:ea typeface="新細明體" charset="-120"/>
              </a:rPr>
              <a:t>Note that all three cases have the same phase angle plot because the phase lag of a proportional controller is zero for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&gt; 0. </a:t>
            </a: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Next, we consider the amplitude ratio </a:t>
            </a:r>
            <a:r>
              <a:rPr lang="en-US" altLang="zh-TW" i="1">
                <a:ea typeface="新細明體" charset="-120"/>
              </a:rPr>
              <a:t>AR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for each value of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 i="1">
                <a:ea typeface="新細明體" charset="-120"/>
              </a:rPr>
              <a:t>. </a:t>
            </a:r>
            <a:r>
              <a:rPr lang="en-US" altLang="zh-TW">
                <a:ea typeface="新細明體" charset="-120"/>
              </a:rPr>
              <a:t>Based on Fig. 14.5, we make the following classifications: </a:t>
            </a:r>
          </a:p>
        </p:txBody>
      </p:sp>
      <p:graphicFrame>
        <p:nvGraphicFramePr>
          <p:cNvPr id="255032" name="Group 56"/>
          <p:cNvGraphicFramePr>
            <a:graphicFrameLocks noGrp="1"/>
          </p:cNvGraphicFramePr>
          <p:nvPr/>
        </p:nvGraphicFramePr>
        <p:xfrm>
          <a:off x="1447800" y="3276600"/>
          <a:ext cx="6850063" cy="2046288"/>
        </p:xfrm>
        <a:graphic>
          <a:graphicData uri="http://schemas.openxmlformats.org/drawingml/2006/table">
            <a:tbl>
              <a:tblPr/>
              <a:tblGrid>
                <a:gridCol w="1751013"/>
                <a:gridCol w="2382837"/>
                <a:gridCol w="2716213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K</a:t>
                      </a:r>
                      <a:r>
                        <a:rPr kumimoji="0" lang="en-US" altLang="zh-TW" sz="2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Classification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0.25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Stable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4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Marginally stable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20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5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Unstable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5030" name="Object 54"/>
          <p:cNvGraphicFramePr>
            <a:graphicFrameLocks noChangeAspect="1"/>
          </p:cNvGraphicFramePr>
          <p:nvPr/>
        </p:nvGraphicFramePr>
        <p:xfrm>
          <a:off x="2527300" y="3352800"/>
          <a:ext cx="2273300" cy="431800"/>
        </p:xfrm>
        <a:graphic>
          <a:graphicData uri="http://schemas.openxmlformats.org/presentationml/2006/ole">
            <p:oleObj spid="_x0000_s255030" name="Equation" r:id="rId4" imgW="22730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838200" y="57150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14.5 Bode plots for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 baseline="-25000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= 2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/(0.5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+1)</a:t>
            </a:r>
            <a:r>
              <a:rPr lang="en-US" altLang="zh-TW" baseline="30000">
                <a:ea typeface="新細明體" charset="-120"/>
              </a:rPr>
              <a:t>3</a:t>
            </a:r>
            <a:r>
              <a:rPr lang="en-US" altLang="zh-TW">
                <a:ea typeface="新細明體" charset="-120"/>
              </a:rPr>
              <a:t>.</a:t>
            </a:r>
          </a:p>
        </p:txBody>
      </p:sp>
      <p:pic>
        <p:nvPicPr>
          <p:cNvPr id="257047" name="Picture 23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504825"/>
            <a:ext cx="6629400" cy="4797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In Section 12.5.1 the concept of the ultimate gain was introduced. For proportional-only control, the ultimate gain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cu</a:t>
            </a:r>
            <a:r>
              <a:rPr lang="en-US" altLang="zh-TW">
                <a:ea typeface="新細明體" charset="-120"/>
              </a:rPr>
              <a:t> was defined to be the largest value of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that results in a stable closed-loop system. The value of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cu</a:t>
            </a:r>
            <a:r>
              <a:rPr lang="en-US" altLang="zh-TW">
                <a:ea typeface="新細明體" charset="-120"/>
              </a:rPr>
              <a:t> can be determined graphically from a Bode plot for transfer function </a:t>
            </a:r>
            <a:r>
              <a:rPr lang="en-US" altLang="zh-TW" i="1">
                <a:ea typeface="新細明體" charset="-120"/>
              </a:rPr>
              <a:t>G = G</a:t>
            </a:r>
            <a:r>
              <a:rPr lang="en-US" altLang="zh-TW" i="1" baseline="-25000">
                <a:ea typeface="新細明體" charset="-120"/>
              </a:rPr>
              <a:t>v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p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>
                <a:ea typeface="新細明體" charset="-120"/>
              </a:rPr>
              <a:t>. For proportional-only control,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 i="1">
                <a:ea typeface="新細明體" charset="-120"/>
              </a:rPr>
              <a:t>= 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>
                <a:ea typeface="新細明體" charset="-120"/>
              </a:rPr>
              <a:t>.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Because a proportional controller has zero phase lag if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&gt; 0, ω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is determined solely by</a:t>
            </a:r>
            <a:r>
              <a:rPr lang="en-US" altLang="zh-TW" i="1">
                <a:ea typeface="新細明體" charset="-120"/>
              </a:rPr>
              <a:t> G. </a:t>
            </a:r>
            <a:r>
              <a:rPr lang="en-US" altLang="zh-TW">
                <a:ea typeface="新細明體" charset="-120"/>
              </a:rPr>
              <a:t>Also, </a:t>
            </a: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2559050" y="2971800"/>
            <a:ext cx="5457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342900" algn="l"/>
                <a:tab pos="2057400" algn="l"/>
                <a:tab pos="5943600" algn="r"/>
              </a:tabLst>
            </a:pPr>
            <a:r>
              <a:rPr lang="en-US" altLang="zh-TW" i="1">
                <a:ea typeface="新細明體" charset="-120"/>
              </a:rPr>
              <a:t>AR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(ω)</a:t>
            </a:r>
            <a:r>
              <a:rPr lang="en-US" altLang="zh-TW" i="1">
                <a:ea typeface="新細明體" charset="-120"/>
              </a:rPr>
              <a:t>=K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 i="1">
                <a:ea typeface="新細明體" charset="-120"/>
              </a:rPr>
              <a:t> AR</a:t>
            </a:r>
            <a:r>
              <a:rPr lang="en-US" altLang="zh-TW" i="1" baseline="-25000">
                <a:ea typeface="新細明體" charset="-120"/>
              </a:rPr>
              <a:t>G</a:t>
            </a:r>
            <a:r>
              <a:rPr lang="en-US" altLang="zh-TW">
                <a:ea typeface="新細明體" charset="-120"/>
              </a:rPr>
              <a:t>(ω)                          (14-9)</a:t>
            </a:r>
          </a:p>
        </p:txBody>
      </p:sp>
      <p:sp>
        <p:nvSpPr>
          <p:cNvPr id="262148" name="Rectangle 4"/>
          <p:cNvSpPr>
            <a:spLocks noChangeArrowheads="1"/>
          </p:cNvSpPr>
          <p:nvPr/>
        </p:nvSpPr>
        <p:spPr bwMode="auto">
          <a:xfrm>
            <a:off x="838200" y="35814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342900" algn="l"/>
                <a:tab pos="5715000" algn="l"/>
              </a:tabLst>
            </a:pPr>
            <a:r>
              <a:rPr lang="en-US" altLang="zh-TW">
                <a:ea typeface="新細明體" charset="-120"/>
                <a:cs typeface="Times New Roman" pitchFamily="18" charset="0"/>
              </a:rPr>
              <a:t>where </a:t>
            </a:r>
            <a:r>
              <a:rPr lang="en-US" altLang="zh-TW" i="1">
                <a:ea typeface="新細明體" charset="-120"/>
                <a:cs typeface="Times New Roman" pitchFamily="18" charset="0"/>
              </a:rPr>
              <a:t>AR</a:t>
            </a:r>
            <a:r>
              <a:rPr lang="en-US" altLang="zh-TW" i="1" baseline="-30000">
                <a:ea typeface="新細明體" charset="-120"/>
                <a:cs typeface="Times New Roman" pitchFamily="18" charset="0"/>
              </a:rPr>
              <a:t>G</a:t>
            </a:r>
            <a:r>
              <a:rPr lang="en-US" altLang="zh-TW">
                <a:ea typeface="新細明體" charset="-120"/>
                <a:cs typeface="Times New Roman" pitchFamily="18" charset="0"/>
              </a:rPr>
              <a:t> denotes the amplitude ratio of </a:t>
            </a:r>
            <a:r>
              <a:rPr lang="en-US" altLang="zh-TW" i="1">
                <a:ea typeface="新細明體" charset="-120"/>
                <a:cs typeface="Times New Roman" pitchFamily="18" charset="0"/>
              </a:rPr>
              <a:t>G</a:t>
            </a:r>
            <a:r>
              <a:rPr lang="en-US" altLang="zh-TW">
                <a:ea typeface="新細明體" charset="-120"/>
                <a:cs typeface="Times New Roman" pitchFamily="18" charset="0"/>
              </a:rPr>
              <a:t>. At the stability limit, ω</a:t>
            </a:r>
            <a:r>
              <a:rPr lang="en-US" altLang="zh-TW" i="1">
                <a:ea typeface="新細明體" charset="-120"/>
                <a:cs typeface="Times New Roman" pitchFamily="18" charset="0"/>
              </a:rPr>
              <a:t> </a:t>
            </a:r>
            <a:r>
              <a:rPr lang="en-US" altLang="zh-TW">
                <a:ea typeface="新細明體" charset="-120"/>
                <a:cs typeface="Times New Roman" pitchFamily="18" charset="0"/>
              </a:rPr>
              <a:t>= ω</a:t>
            </a:r>
            <a:r>
              <a:rPr lang="en-US" altLang="zh-TW" baseline="-3000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>
                <a:ea typeface="新細明體" charset="-120"/>
                <a:cs typeface="Times New Roman" pitchFamily="18" charset="0"/>
              </a:rPr>
              <a:t>, </a:t>
            </a:r>
            <a:r>
              <a:rPr lang="en-US" altLang="zh-TW" i="1">
                <a:ea typeface="新細明體" charset="-120"/>
                <a:cs typeface="Times New Roman" pitchFamily="18" charset="0"/>
              </a:rPr>
              <a:t>AR</a:t>
            </a:r>
            <a:r>
              <a:rPr lang="en-US" altLang="zh-TW" i="1" baseline="-30000">
                <a:ea typeface="新細明體" charset="-120"/>
                <a:cs typeface="Times New Roman" pitchFamily="18" charset="0"/>
              </a:rPr>
              <a:t>OL</a:t>
            </a:r>
            <a:r>
              <a:rPr lang="en-US" altLang="zh-TW">
                <a:ea typeface="新細明體" charset="-120"/>
                <a:cs typeface="Times New Roman" pitchFamily="18" charset="0"/>
              </a:rPr>
              <a:t>(ω</a:t>
            </a:r>
            <a:r>
              <a:rPr lang="en-US" altLang="zh-TW" i="1" baseline="-2500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>
                <a:ea typeface="新細明體" charset="-120"/>
                <a:cs typeface="Times New Roman" pitchFamily="18" charset="0"/>
              </a:rPr>
              <a:t>) = 1 and </a:t>
            </a:r>
            <a:r>
              <a:rPr lang="en-US" altLang="zh-TW" i="1">
                <a:ea typeface="新細明體" charset="-120"/>
                <a:cs typeface="Times New Roman" pitchFamily="18" charset="0"/>
              </a:rPr>
              <a:t>K</a:t>
            </a:r>
            <a:r>
              <a:rPr lang="en-US" altLang="zh-TW" i="1" baseline="-30000">
                <a:ea typeface="新細明體" charset="-120"/>
                <a:cs typeface="Times New Roman" pitchFamily="18" charset="0"/>
              </a:rPr>
              <a:t>c</a:t>
            </a:r>
            <a:r>
              <a:rPr lang="en-US" altLang="zh-TW" i="1">
                <a:ea typeface="新細明體" charset="-120"/>
                <a:cs typeface="Times New Roman" pitchFamily="18" charset="0"/>
              </a:rPr>
              <a:t>= K</a:t>
            </a:r>
            <a:r>
              <a:rPr lang="en-US" altLang="zh-TW" i="1" baseline="-30000">
                <a:ea typeface="新細明體" charset="-120"/>
                <a:cs typeface="Times New Roman" pitchFamily="18" charset="0"/>
              </a:rPr>
              <a:t>cu</a:t>
            </a:r>
            <a:r>
              <a:rPr lang="en-US" altLang="zh-TW">
                <a:ea typeface="新細明體" charset="-120"/>
                <a:cs typeface="Times New Roman" pitchFamily="18" charset="0"/>
              </a:rPr>
              <a:t>. Substituting these expressions into (14-9) and solving for </a:t>
            </a:r>
            <a:r>
              <a:rPr lang="en-US" altLang="zh-TW" i="1">
                <a:ea typeface="新細明體" charset="-120"/>
                <a:cs typeface="Times New Roman" pitchFamily="18" charset="0"/>
              </a:rPr>
              <a:t>K</a:t>
            </a:r>
            <a:r>
              <a:rPr lang="en-US" altLang="zh-TW" i="1" baseline="-30000">
                <a:ea typeface="新細明體" charset="-120"/>
                <a:cs typeface="Times New Roman" pitchFamily="18" charset="0"/>
              </a:rPr>
              <a:t>cu</a:t>
            </a:r>
            <a:r>
              <a:rPr lang="en-US" altLang="zh-TW">
                <a:ea typeface="新細明體" charset="-120"/>
                <a:cs typeface="Times New Roman" pitchFamily="18" charset="0"/>
              </a:rPr>
              <a:t> gives an important result:</a:t>
            </a:r>
            <a:endParaRPr lang="en-US" altLang="zh-TW">
              <a:ea typeface="新細明體" charset="-120"/>
            </a:endParaRPr>
          </a:p>
          <a:p>
            <a:pPr eaLnBrk="0" hangingPunct="0">
              <a:tabLst>
                <a:tab pos="342900" algn="l"/>
                <a:tab pos="5715000" algn="l"/>
              </a:tabLst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262149" name="Object 5"/>
          <p:cNvGraphicFramePr>
            <a:graphicFrameLocks noChangeAspect="1"/>
          </p:cNvGraphicFramePr>
          <p:nvPr/>
        </p:nvGraphicFramePr>
        <p:xfrm>
          <a:off x="2895600" y="4876800"/>
          <a:ext cx="5080000" cy="812800"/>
        </p:xfrm>
        <a:graphic>
          <a:graphicData uri="http://schemas.openxmlformats.org/presentationml/2006/ole">
            <p:oleObj spid="_x0000_s262149" name="Equation" r:id="rId4" imgW="5079960" imgH="812520" progId="Equation.DSMT4">
              <p:embed/>
            </p:oleObj>
          </a:graphicData>
        </a:graphic>
      </p:graphicFrame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838200" y="58832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TW">
                <a:ea typeface="新細明體" charset="-120"/>
              </a:rPr>
              <a:t>The stability limit for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can also be calculated for PI and PID controllers, as demonstrated by Example 14.4.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838200" y="762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009900"/>
                </a:solidFill>
                <a:ea typeface="新細明體" charset="-120"/>
              </a:rPr>
              <a:t>Nyquist Stability Criterion</a:t>
            </a:r>
          </a:p>
        </p:txBody>
      </p:sp>
      <p:sp>
        <p:nvSpPr>
          <p:cNvPr id="264200" name="Text Box 8"/>
          <p:cNvSpPr txBox="1">
            <a:spLocks noChangeArrowheads="1"/>
          </p:cNvSpPr>
          <p:nvPr/>
        </p:nvSpPr>
        <p:spPr bwMode="auto">
          <a:xfrm>
            <a:off x="838200" y="762000"/>
            <a:ext cx="80772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 Nyquist stability criterion is similar to the Bode criterion in that it determines closed-loop stability from the open-loop frequency response characteristics.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 Nyquist stability criterion is based on two concepts from complex variable theory, </a:t>
            </a:r>
            <a:r>
              <a:rPr lang="en-US" altLang="zh-TW" i="1">
                <a:ea typeface="新細明體" charset="-120"/>
              </a:rPr>
              <a:t>contour mapping</a:t>
            </a:r>
            <a:r>
              <a:rPr lang="en-US" altLang="zh-TW">
                <a:ea typeface="新細明體" charset="-120"/>
              </a:rPr>
              <a:t> and the </a:t>
            </a:r>
            <a:r>
              <a:rPr lang="en-US" altLang="zh-TW" i="1">
                <a:ea typeface="新細明體" charset="-120"/>
              </a:rPr>
              <a:t>Principle of the Argument</a:t>
            </a:r>
            <a:r>
              <a:rPr lang="en-US" altLang="zh-TW">
                <a:ea typeface="新細明體" charset="-120"/>
              </a:rPr>
              <a:t>. </a:t>
            </a:r>
          </a:p>
        </p:txBody>
      </p:sp>
      <p:sp>
        <p:nvSpPr>
          <p:cNvPr id="264201" name="Text Box 9"/>
          <p:cNvSpPr txBox="1">
            <a:spLocks noChangeArrowheads="1"/>
          </p:cNvSpPr>
          <p:nvPr/>
        </p:nvSpPr>
        <p:spPr bwMode="auto">
          <a:xfrm>
            <a:off x="838200" y="3403600"/>
            <a:ext cx="8077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i="1">
                <a:ea typeface="新細明體" charset="-120"/>
              </a:rPr>
              <a:t>Nyquist Stability Criterion</a:t>
            </a:r>
            <a:r>
              <a:rPr lang="en-US" altLang="zh-TW" i="1">
                <a:ea typeface="新細明體" charset="-120"/>
              </a:rPr>
              <a:t>. Consider an open-loop transfer function 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) </a:t>
            </a:r>
            <a:r>
              <a:rPr lang="en-US" altLang="zh-TW" i="1">
                <a:ea typeface="新細明體" charset="-120"/>
              </a:rPr>
              <a:t>that is proper and has no unstable pole-zero cancellations. Let N</a:t>
            </a:r>
            <a:r>
              <a:rPr lang="en-US" altLang="zh-TW">
                <a:ea typeface="新細明體" charset="-120"/>
              </a:rPr>
              <a:t> </a:t>
            </a:r>
            <a:r>
              <a:rPr lang="en-US" altLang="zh-TW" i="1">
                <a:ea typeface="新細明體" charset="-120"/>
              </a:rPr>
              <a:t>be the number of times that the Nyquist plot for 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 i="1">
                <a:ea typeface="新細明體" charset="-120"/>
              </a:rPr>
              <a:t>(s)</a:t>
            </a:r>
            <a:r>
              <a:rPr lang="en-US" altLang="zh-TW">
                <a:ea typeface="新細明體" charset="-120"/>
              </a:rPr>
              <a:t> </a:t>
            </a:r>
            <a:r>
              <a:rPr lang="en-US" altLang="zh-TW" i="1">
                <a:ea typeface="新細明體" charset="-120"/>
              </a:rPr>
              <a:t>encircles the -1</a:t>
            </a:r>
            <a:r>
              <a:rPr lang="en-US" altLang="zh-TW">
                <a:ea typeface="新細明體" charset="-120"/>
              </a:rPr>
              <a:t> </a:t>
            </a:r>
            <a:r>
              <a:rPr lang="en-US" altLang="zh-TW" i="1">
                <a:ea typeface="新細明體" charset="-120"/>
              </a:rPr>
              <a:t>point in the clockwise direction. Also let</a:t>
            </a:r>
            <a:r>
              <a:rPr lang="en-US" altLang="zh-TW">
                <a:ea typeface="新細明體" charset="-120"/>
              </a:rPr>
              <a:t> </a:t>
            </a:r>
            <a:r>
              <a:rPr lang="en-US" altLang="zh-TW" i="1">
                <a:ea typeface="新細明體" charset="-120"/>
              </a:rPr>
              <a:t>P</a:t>
            </a:r>
            <a:r>
              <a:rPr lang="en-US" altLang="zh-TW">
                <a:ea typeface="新細明體" charset="-120"/>
              </a:rPr>
              <a:t> </a:t>
            </a:r>
            <a:r>
              <a:rPr lang="en-US" altLang="zh-TW" i="1">
                <a:ea typeface="新細明體" charset="-120"/>
              </a:rPr>
              <a:t>denote the number of poles of 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 i="1">
                <a:ea typeface="新細明體" charset="-120"/>
              </a:rPr>
              <a:t>(s)</a:t>
            </a:r>
            <a:r>
              <a:rPr lang="en-US" altLang="zh-TW">
                <a:ea typeface="新細明體" charset="-120"/>
              </a:rPr>
              <a:t> </a:t>
            </a:r>
            <a:r>
              <a:rPr lang="en-US" altLang="zh-TW" i="1">
                <a:ea typeface="新細明體" charset="-120"/>
              </a:rPr>
              <a:t>that lie to the right of the imaginary axis. Then, Z = N + P</a:t>
            </a:r>
            <a:r>
              <a:rPr lang="en-US" altLang="zh-TW">
                <a:ea typeface="新細明體" charset="-120"/>
              </a:rPr>
              <a:t> where</a:t>
            </a:r>
            <a:r>
              <a:rPr lang="en-US" altLang="zh-TW" i="1">
                <a:ea typeface="新細明體" charset="-120"/>
              </a:rPr>
              <a:t> Z is the number of roots of the characteristic equation that lie to the right of the imaginary axis</a:t>
            </a:r>
            <a:r>
              <a:rPr lang="en-US" altLang="zh-TW">
                <a:ea typeface="新細明體" charset="-120"/>
              </a:rPr>
              <a:t> (</a:t>
            </a:r>
            <a:r>
              <a:rPr lang="en-US" altLang="zh-TW" i="1">
                <a:ea typeface="新細明體" charset="-120"/>
              </a:rPr>
              <a:t>that is, its number of “zeros”). The closed-loop system is stable if and only if Z = 0.</a:t>
            </a:r>
            <a:r>
              <a:rPr lang="en-US" altLang="zh-TW">
                <a:ea typeface="新細明體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838200" y="76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Some important properties of the Nyquist stability criterion are:</a:t>
            </a: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8077200" cy="611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It provides a necessary and sufficient condition for closed-loop stability based on the open-loop transfer function.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The reason the -1 point is so important can be deduced from the characteristic equation, 1 +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) = 0. This equation can also be written as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) = -1, which implies that </a:t>
            </a:r>
            <a:r>
              <a:rPr lang="en-US" altLang="zh-TW" i="1">
                <a:ea typeface="新細明體" charset="-120"/>
              </a:rPr>
              <a:t>AR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 = 1 and                     , as noted earlier. The -1 point is referred to as the </a:t>
            </a:r>
            <a:r>
              <a:rPr lang="en-US" altLang="zh-TW" i="1">
                <a:ea typeface="新細明體" charset="-120"/>
              </a:rPr>
              <a:t>critical point</a:t>
            </a:r>
            <a:r>
              <a:rPr lang="en-US" altLang="zh-TW">
                <a:ea typeface="新細明體" charset="-12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Most process control problems are open-loop stable. For these situations, </a:t>
            </a:r>
            <a:r>
              <a:rPr lang="en-US" altLang="zh-TW" i="1">
                <a:ea typeface="新細明體" charset="-120"/>
              </a:rPr>
              <a:t>P</a:t>
            </a:r>
            <a:r>
              <a:rPr lang="en-US" altLang="zh-TW">
                <a:ea typeface="新細明體" charset="-120"/>
              </a:rPr>
              <a:t> = 0 and thus </a:t>
            </a:r>
            <a:r>
              <a:rPr lang="en-US" altLang="zh-TW" i="1">
                <a:ea typeface="新細明體" charset="-120"/>
              </a:rPr>
              <a:t>Z</a:t>
            </a:r>
            <a:r>
              <a:rPr lang="en-US" altLang="zh-TW">
                <a:ea typeface="新細明體" charset="-120"/>
              </a:rPr>
              <a:t> = </a:t>
            </a:r>
            <a:r>
              <a:rPr lang="en-US" altLang="zh-TW" i="1">
                <a:ea typeface="新細明體" charset="-120"/>
              </a:rPr>
              <a:t>N</a:t>
            </a:r>
            <a:r>
              <a:rPr lang="en-US" altLang="zh-TW">
                <a:ea typeface="新細明體" charset="-120"/>
              </a:rPr>
              <a:t>. Consequently, the closed-loop system is unstable if the Nyquist plot for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) encircles the -1 point, one or more times.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A negative value of </a:t>
            </a:r>
            <a:r>
              <a:rPr lang="en-US" altLang="zh-TW" i="1">
                <a:ea typeface="新細明體" charset="-120"/>
              </a:rPr>
              <a:t>N</a:t>
            </a:r>
            <a:r>
              <a:rPr lang="en-US" altLang="zh-TW">
                <a:ea typeface="新細明體" charset="-120"/>
              </a:rPr>
              <a:t> indicates that the -1 point is encircled in the opposite direction (counter-clockwise). This situation implies that each countercurrent encirclement can stabilize one unstable pole of the open-loop system.</a:t>
            </a:r>
          </a:p>
        </p:txBody>
      </p:sp>
      <p:graphicFrame>
        <p:nvGraphicFramePr>
          <p:cNvPr id="266246" name="Object 6"/>
          <p:cNvGraphicFramePr>
            <a:graphicFrameLocks noChangeAspect="1"/>
          </p:cNvGraphicFramePr>
          <p:nvPr/>
        </p:nvGraphicFramePr>
        <p:xfrm>
          <a:off x="1790700" y="2667000"/>
          <a:ext cx="1562100" cy="457200"/>
        </p:xfrm>
        <a:graphic>
          <a:graphicData uri="http://schemas.openxmlformats.org/presentationml/2006/ole">
            <p:oleObj spid="_x0000_s266246" name="Equation" r:id="rId4" imgW="15620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0772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 startAt="5"/>
            </a:pPr>
            <a:r>
              <a:rPr lang="en-US" altLang="zh-TW">
                <a:ea typeface="新細明體" charset="-120"/>
              </a:rPr>
              <a:t>Unlike the Bode stability criterion, the Nyquist stability criterion is applicable to open-loop unstable processes.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5"/>
            </a:pPr>
            <a:r>
              <a:rPr lang="en-US" altLang="zh-TW">
                <a:ea typeface="新細明體" charset="-120"/>
              </a:rPr>
              <a:t>Unlike the Bode stability criterion, the Nyquist stability criterion can be applied when multiple values of       or     occur (cf. Fig. 14.3).</a:t>
            </a:r>
          </a:p>
        </p:txBody>
      </p:sp>
      <p:graphicFrame>
        <p:nvGraphicFramePr>
          <p:cNvPr id="268293" name="Object 5"/>
          <p:cNvGraphicFramePr>
            <a:graphicFrameLocks noChangeAspect="1"/>
          </p:cNvGraphicFramePr>
          <p:nvPr/>
        </p:nvGraphicFramePr>
        <p:xfrm>
          <a:off x="7239000" y="1524000"/>
          <a:ext cx="342900" cy="381000"/>
        </p:xfrm>
        <a:graphic>
          <a:graphicData uri="http://schemas.openxmlformats.org/presentationml/2006/ole">
            <p:oleObj spid="_x0000_s268293" name="Equation" r:id="rId4" imgW="342720" imgH="380880" progId="Equation.DSMT4">
              <p:embed/>
            </p:oleObj>
          </a:graphicData>
        </a:graphic>
      </p:graphicFrame>
      <p:graphicFrame>
        <p:nvGraphicFramePr>
          <p:cNvPr id="268294" name="Object 6"/>
          <p:cNvGraphicFramePr>
            <a:graphicFrameLocks noChangeAspect="1"/>
          </p:cNvGraphicFramePr>
          <p:nvPr/>
        </p:nvGraphicFramePr>
        <p:xfrm>
          <a:off x="8001000" y="1524000"/>
          <a:ext cx="381000" cy="431800"/>
        </p:xfrm>
        <a:graphic>
          <a:graphicData uri="http://schemas.openxmlformats.org/presentationml/2006/ole">
            <p:oleObj spid="_x0000_s268294" name="Equation" r:id="rId5" imgW="380880" imgH="431640" progId="Equation.DSMT4">
              <p:embed/>
            </p:oleObj>
          </a:graphicData>
        </a:graphic>
      </p:graphicFrame>
      <p:sp>
        <p:nvSpPr>
          <p:cNvPr id="268295" name="Text Box 7"/>
          <p:cNvSpPr txBox="1">
            <a:spLocks noChangeArrowheads="1"/>
          </p:cNvSpPr>
          <p:nvPr/>
        </p:nvSpPr>
        <p:spPr bwMode="auto">
          <a:xfrm>
            <a:off x="838200" y="2514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i="1">
                <a:solidFill>
                  <a:srgbClr val="A50021"/>
                </a:solidFill>
                <a:ea typeface="新細明體" charset="-120"/>
              </a:rPr>
              <a:t>Example 14.6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Evaluate the stability of the closed-loop system in Fig. 14.1 for:</a:t>
            </a:r>
          </a:p>
        </p:txBody>
      </p:sp>
      <p:graphicFrame>
        <p:nvGraphicFramePr>
          <p:cNvPr id="268296" name="Object 8"/>
          <p:cNvGraphicFramePr>
            <a:graphicFrameLocks noChangeAspect="1"/>
          </p:cNvGraphicFramePr>
          <p:nvPr/>
        </p:nvGraphicFramePr>
        <p:xfrm>
          <a:off x="3657600" y="3721100"/>
          <a:ext cx="1765300" cy="774700"/>
        </p:xfrm>
        <a:graphic>
          <a:graphicData uri="http://schemas.openxmlformats.org/presentationml/2006/ole">
            <p:oleObj spid="_x0000_s268296" name="Equation" r:id="rId6" imgW="1765080" imgH="774360" progId="Equation.DSMT4">
              <p:embed/>
            </p:oleObj>
          </a:graphicData>
        </a:graphic>
      </p:graphicFrame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838200" y="4724400"/>
            <a:ext cx="80772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(the time constants and delay have units of minutes)</a:t>
            </a:r>
          </a:p>
          <a:p>
            <a:pPr>
              <a:spcBef>
                <a:spcPct val="50000"/>
              </a:spcBef>
            </a:pPr>
            <a:endParaRPr lang="en-US" altLang="zh-TW" sz="1000">
              <a:ea typeface="新細明體" charset="-120"/>
            </a:endParaRPr>
          </a:p>
          <a:p>
            <a:pPr algn="ctr"/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v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= 2,   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= 0.25,    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=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</a:p>
          <a:p>
            <a:pPr algn="ctr"/>
            <a:endParaRPr lang="en-US" altLang="zh-TW" sz="1200">
              <a:ea typeface="新細明體" charset="-120"/>
            </a:endParaRPr>
          </a:p>
          <a:p>
            <a:r>
              <a:rPr lang="en-US" altLang="zh-TW">
                <a:ea typeface="新細明體" charset="-120"/>
              </a:rPr>
              <a:t>Obtain ω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and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cu</a:t>
            </a:r>
            <a:r>
              <a:rPr lang="en-US" altLang="zh-TW" baseline="-25000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from a Bode plot. Let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=1.5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cu</a:t>
            </a:r>
            <a:r>
              <a:rPr lang="en-US" altLang="zh-TW">
                <a:ea typeface="新細明體" charset="-120"/>
              </a:rPr>
              <a:t> and draw the Nyquist plot for the resulting open-loop system.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4" name="Text Box 8"/>
          <p:cNvSpPr txBox="1">
            <a:spLocks noChangeArrowheads="1"/>
          </p:cNvSpPr>
          <p:nvPr/>
        </p:nvSpPr>
        <p:spPr bwMode="auto">
          <a:xfrm>
            <a:off x="838200" y="76200"/>
            <a:ext cx="8153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Solution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The Bode plot for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 and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= 1 is shown in Figure 14.7. For ω</a:t>
            </a:r>
            <a:r>
              <a:rPr lang="en-US" altLang="zh-TW" i="1" baseline="-25000">
                <a:ea typeface="新細明體" charset="-120"/>
              </a:rPr>
              <a:t>c </a:t>
            </a:r>
            <a:r>
              <a:rPr lang="en-US" altLang="zh-TW">
                <a:ea typeface="新細明體" charset="-120"/>
              </a:rPr>
              <a:t>= 1.69 rad/min, </a:t>
            </a:r>
            <a:r>
              <a:rPr lang="en-US" altLang="zh-TW">
                <a:ea typeface="新細明體" charset="-120"/>
                <a:sym typeface="Symbol" pitchFamily="18" charset="2"/>
              </a:rPr>
              <a:t>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= -180° and </a:t>
            </a:r>
            <a:r>
              <a:rPr lang="en-US" altLang="zh-TW" i="1">
                <a:ea typeface="新細明體" charset="-120"/>
              </a:rPr>
              <a:t>AR</a:t>
            </a:r>
            <a:r>
              <a:rPr lang="en-US" altLang="zh-TW" i="1" baseline="-25000">
                <a:ea typeface="新細明體" charset="-120"/>
              </a:rPr>
              <a:t>OL </a:t>
            </a:r>
            <a:r>
              <a:rPr lang="en-US" altLang="zh-TW" i="1">
                <a:ea typeface="新細明體" charset="-120"/>
              </a:rPr>
              <a:t>= </a:t>
            </a:r>
            <a:r>
              <a:rPr lang="en-US" altLang="zh-TW">
                <a:ea typeface="新細明體" charset="-120"/>
              </a:rPr>
              <a:t>0.235. For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 </a:t>
            </a:r>
            <a:r>
              <a:rPr lang="en-US" altLang="zh-TW">
                <a:ea typeface="新細明體" charset="-120"/>
              </a:rPr>
              <a:t>= 1, </a:t>
            </a:r>
            <a:r>
              <a:rPr lang="en-US" altLang="zh-TW" i="1">
                <a:ea typeface="新細明體" charset="-120"/>
              </a:rPr>
              <a:t>AR</a:t>
            </a:r>
            <a:r>
              <a:rPr lang="en-US" altLang="zh-TW" i="1" baseline="-25000">
                <a:ea typeface="新細明體" charset="-120"/>
              </a:rPr>
              <a:t>OL </a:t>
            </a:r>
            <a:r>
              <a:rPr lang="en-US" altLang="zh-TW">
                <a:ea typeface="新細明體" charset="-120"/>
              </a:rPr>
              <a:t>= </a:t>
            </a:r>
            <a:r>
              <a:rPr lang="en-US" altLang="zh-TW" i="1">
                <a:ea typeface="新細明體" charset="-120"/>
              </a:rPr>
              <a:t>AR</a:t>
            </a:r>
            <a:r>
              <a:rPr lang="en-US" altLang="zh-TW" i="1" baseline="-25000">
                <a:ea typeface="新細明體" charset="-120"/>
              </a:rPr>
              <a:t>G</a:t>
            </a:r>
            <a:r>
              <a:rPr lang="en-US" altLang="zh-TW">
                <a:ea typeface="新細明體" charset="-120"/>
              </a:rPr>
              <a:t> and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cu</a:t>
            </a:r>
            <a:r>
              <a:rPr lang="en-US" altLang="zh-TW" baseline="-25000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can be calculated from Eq. 14-10. Thus,  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cu </a:t>
            </a:r>
            <a:r>
              <a:rPr lang="en-US" altLang="zh-TW">
                <a:ea typeface="新細明體" charset="-120"/>
              </a:rPr>
              <a:t>= 1/0.235 = 4.25. Setting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 i="1">
                <a:ea typeface="新細明體" charset="-120"/>
              </a:rPr>
              <a:t> = </a:t>
            </a:r>
            <a:r>
              <a:rPr lang="en-US" altLang="zh-TW">
                <a:ea typeface="新細明體" charset="-120"/>
              </a:rPr>
              <a:t>1.5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cu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gives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 </a:t>
            </a:r>
            <a:r>
              <a:rPr lang="en-US" altLang="zh-TW">
                <a:ea typeface="新細明體" charset="-120"/>
              </a:rPr>
              <a:t>= 6.38. </a:t>
            </a:r>
          </a:p>
        </p:txBody>
      </p:sp>
      <p:pic>
        <p:nvPicPr>
          <p:cNvPr id="270345" name="Picture 9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2435225"/>
            <a:ext cx="5334000" cy="4067175"/>
          </a:xfrm>
          <a:noFill/>
          <a:ln/>
        </p:spPr>
      </p:pic>
      <p:sp>
        <p:nvSpPr>
          <p:cNvPr id="270347" name="Text Box 11"/>
          <p:cNvSpPr txBox="1">
            <a:spLocks noChangeArrowheads="1"/>
          </p:cNvSpPr>
          <p:nvPr/>
        </p:nvSpPr>
        <p:spPr bwMode="auto">
          <a:xfrm>
            <a:off x="6705600" y="2971800"/>
            <a:ext cx="2209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14.7 Bode plot for Example 14.6,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=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457D-54BA-432D-A3A8-5688682653C0}" type="slidenum">
              <a:rPr lang="zh-TW" altLang="en-US"/>
              <a:pPr/>
              <a:t>5</a:t>
            </a:fld>
            <a:endParaRPr lang="en-US" altLang="zh-TW"/>
          </a:p>
        </p:txBody>
      </p:sp>
      <p:pic>
        <p:nvPicPr>
          <p:cNvPr id="350210" name="Picture 2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03200"/>
            <a:ext cx="8839200" cy="645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3048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14.8 Nyquist plot for Example 14.6,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= 1.5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cu</a:t>
            </a:r>
            <a:r>
              <a:rPr lang="en-US" altLang="zh-TW">
                <a:ea typeface="新細明體" charset="-120"/>
              </a:rPr>
              <a:t> = 6.38.</a:t>
            </a:r>
          </a:p>
        </p:txBody>
      </p:sp>
      <p:pic>
        <p:nvPicPr>
          <p:cNvPr id="272390" name="Picture 6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4223004" y="0"/>
            <a:ext cx="1536192" cy="1828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7" name="Text Box 5"/>
          <p:cNvSpPr txBox="1">
            <a:spLocks noChangeArrowheads="1"/>
          </p:cNvSpPr>
          <p:nvPr/>
        </p:nvSpPr>
        <p:spPr bwMode="auto">
          <a:xfrm>
            <a:off x="838200" y="106363"/>
            <a:ext cx="8305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009900"/>
                </a:solidFill>
                <a:ea typeface="新細明體" charset="-120"/>
              </a:rPr>
              <a:t>Gain and Phase Margins</a:t>
            </a:r>
          </a:p>
        </p:txBody>
      </p:sp>
      <p:sp>
        <p:nvSpPr>
          <p:cNvPr id="274438" name="Text Box 6"/>
          <p:cNvSpPr txBox="1">
            <a:spLocks noChangeArrowheads="1"/>
          </p:cNvSpPr>
          <p:nvPr/>
        </p:nvSpPr>
        <p:spPr bwMode="auto">
          <a:xfrm>
            <a:off x="838200" y="8382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Let </a:t>
            </a:r>
            <a:r>
              <a:rPr lang="en-US" altLang="zh-TW" i="1">
                <a:ea typeface="新細明體" charset="-120"/>
              </a:rPr>
              <a:t>AR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be the value of the open-loop amplitude ratio at the critical frequency     . Gain margin </a:t>
            </a:r>
            <a:r>
              <a:rPr lang="en-US" altLang="zh-TW" i="1">
                <a:ea typeface="新細明體" charset="-120"/>
              </a:rPr>
              <a:t>GM</a:t>
            </a:r>
            <a:r>
              <a:rPr lang="en-US" altLang="zh-TW">
                <a:ea typeface="新細明體" charset="-120"/>
              </a:rPr>
              <a:t> is defined as:</a:t>
            </a:r>
          </a:p>
        </p:txBody>
      </p:sp>
      <p:graphicFrame>
        <p:nvGraphicFramePr>
          <p:cNvPr id="274439" name="Object 7"/>
          <p:cNvGraphicFramePr>
            <a:graphicFrameLocks noChangeAspect="1"/>
          </p:cNvGraphicFramePr>
          <p:nvPr/>
        </p:nvGraphicFramePr>
        <p:xfrm>
          <a:off x="3124200" y="1295400"/>
          <a:ext cx="342900" cy="381000"/>
        </p:xfrm>
        <a:graphic>
          <a:graphicData uri="http://schemas.openxmlformats.org/presentationml/2006/ole">
            <p:oleObj spid="_x0000_s274439" name="Equation" r:id="rId4" imgW="342720" imgH="380880" progId="Equation.DSMT4">
              <p:embed/>
            </p:oleObj>
          </a:graphicData>
        </a:graphic>
      </p:graphicFrame>
      <p:graphicFrame>
        <p:nvGraphicFramePr>
          <p:cNvPr id="274440" name="Object 8"/>
          <p:cNvGraphicFramePr>
            <a:graphicFrameLocks noChangeAspect="1"/>
          </p:cNvGraphicFramePr>
          <p:nvPr/>
        </p:nvGraphicFramePr>
        <p:xfrm>
          <a:off x="3124200" y="1905000"/>
          <a:ext cx="5080000" cy="812800"/>
        </p:xfrm>
        <a:graphic>
          <a:graphicData uri="http://schemas.openxmlformats.org/presentationml/2006/ole">
            <p:oleObj spid="_x0000_s274440" name="Equation" r:id="rId5" imgW="5079960" imgH="812520" progId="Equation.DSMT4">
              <p:embed/>
            </p:oleObj>
          </a:graphicData>
        </a:graphic>
      </p:graphicFrame>
      <p:sp>
        <p:nvSpPr>
          <p:cNvPr id="274441" name="Text Box 9"/>
          <p:cNvSpPr txBox="1">
            <a:spLocks noChangeArrowheads="1"/>
          </p:cNvSpPr>
          <p:nvPr/>
        </p:nvSpPr>
        <p:spPr bwMode="auto">
          <a:xfrm>
            <a:off x="838200" y="2911475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Phase margin </a:t>
            </a:r>
            <a:r>
              <a:rPr lang="en-US" altLang="zh-TW" i="1">
                <a:ea typeface="新細明體" charset="-120"/>
              </a:rPr>
              <a:t>PM</a:t>
            </a:r>
            <a:r>
              <a:rPr lang="en-US" altLang="zh-TW">
                <a:ea typeface="新細明體" charset="-120"/>
              </a:rPr>
              <a:t> is defined as</a:t>
            </a:r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838200" y="4283075"/>
            <a:ext cx="8305800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 phase margin also provides a measure of relative stability.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In particular, it indicates how much additional time delay can be included in the feedback loop before instability will occur.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Denote the additional time delay as           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For a time delay of            , the phase angle is                  . </a:t>
            </a:r>
          </a:p>
        </p:txBody>
      </p:sp>
      <p:graphicFrame>
        <p:nvGraphicFramePr>
          <p:cNvPr id="274443" name="Object 11"/>
          <p:cNvGraphicFramePr>
            <a:graphicFrameLocks noChangeAspect="1"/>
          </p:cNvGraphicFramePr>
          <p:nvPr/>
        </p:nvGraphicFramePr>
        <p:xfrm>
          <a:off x="3149600" y="3657600"/>
          <a:ext cx="5080000" cy="457200"/>
        </p:xfrm>
        <a:graphic>
          <a:graphicData uri="http://schemas.openxmlformats.org/presentationml/2006/ole">
            <p:oleObj spid="_x0000_s274443" name="Equation" r:id="rId6" imgW="5079960" imgH="457200" progId="Equation.DSMT4">
              <p:embed/>
            </p:oleObj>
          </a:graphicData>
        </a:graphic>
      </p:graphicFrame>
      <p:graphicFrame>
        <p:nvGraphicFramePr>
          <p:cNvPr id="274444" name="Object 12"/>
          <p:cNvGraphicFramePr>
            <a:graphicFrameLocks noChangeAspect="1"/>
          </p:cNvGraphicFramePr>
          <p:nvPr/>
        </p:nvGraphicFramePr>
        <p:xfrm>
          <a:off x="5537200" y="5791200"/>
          <a:ext cx="787400" cy="381000"/>
        </p:xfrm>
        <a:graphic>
          <a:graphicData uri="http://schemas.openxmlformats.org/presentationml/2006/ole">
            <p:oleObj spid="_x0000_s274444" name="Equation" r:id="rId7" imgW="787320" imgH="380880" progId="Equation.DSMT4">
              <p:embed/>
            </p:oleObj>
          </a:graphicData>
        </a:graphic>
      </p:graphicFrame>
      <p:graphicFrame>
        <p:nvGraphicFramePr>
          <p:cNvPr id="274445" name="Object 13"/>
          <p:cNvGraphicFramePr>
            <a:graphicFrameLocks noChangeAspect="1"/>
          </p:cNvGraphicFramePr>
          <p:nvPr>
            <p:ph/>
          </p:nvPr>
        </p:nvGraphicFramePr>
        <p:xfrm>
          <a:off x="3632200" y="6400800"/>
          <a:ext cx="787400" cy="381000"/>
        </p:xfrm>
        <a:graphic>
          <a:graphicData uri="http://schemas.openxmlformats.org/presentationml/2006/ole">
            <p:oleObj spid="_x0000_s274445" name="Equation" r:id="rId8" imgW="787320" imgH="380880" progId="Equation.DSMT4">
              <p:embed/>
            </p:oleObj>
          </a:graphicData>
        </a:graphic>
      </p:graphicFrame>
      <p:graphicFrame>
        <p:nvGraphicFramePr>
          <p:cNvPr id="274447" name="Object 15"/>
          <p:cNvGraphicFramePr>
            <a:graphicFrameLocks noChangeAspect="1"/>
          </p:cNvGraphicFramePr>
          <p:nvPr/>
        </p:nvGraphicFramePr>
        <p:xfrm>
          <a:off x="6845300" y="6400800"/>
          <a:ext cx="1155700" cy="381000"/>
        </p:xfrm>
        <a:graphic>
          <a:graphicData uri="http://schemas.openxmlformats.org/presentationml/2006/ole">
            <p:oleObj spid="_x0000_s274447" name="Equation" r:id="rId9" imgW="115560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7" name="Text Box 7"/>
          <p:cNvSpPr txBox="1">
            <a:spLocks noChangeArrowheads="1"/>
          </p:cNvSpPr>
          <p:nvPr/>
        </p:nvSpPr>
        <p:spPr bwMode="auto">
          <a:xfrm>
            <a:off x="6324600" y="2590800"/>
            <a:ext cx="2514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14.9 Gain and phase margins in Bode plot.</a:t>
            </a:r>
          </a:p>
        </p:txBody>
      </p:sp>
      <p:pic>
        <p:nvPicPr>
          <p:cNvPr id="276492" name="Picture 12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304800"/>
            <a:ext cx="4978400" cy="6096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533" name="Object 5"/>
          <p:cNvGraphicFramePr>
            <a:graphicFrameLocks noChangeAspect="1"/>
          </p:cNvGraphicFramePr>
          <p:nvPr/>
        </p:nvGraphicFramePr>
        <p:xfrm>
          <a:off x="2921000" y="304800"/>
          <a:ext cx="5537200" cy="965200"/>
        </p:xfrm>
        <a:graphic>
          <a:graphicData uri="http://schemas.openxmlformats.org/presentationml/2006/ole">
            <p:oleObj spid="_x0000_s278533" name="Equation" r:id="rId4" imgW="5537160" imgH="965160" progId="Equation.DSMT4">
              <p:embed/>
            </p:oleObj>
          </a:graphicData>
        </a:graphic>
      </p:graphicFrame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838200" y="1066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or</a:t>
            </a:r>
          </a:p>
        </p:txBody>
      </p:sp>
      <p:graphicFrame>
        <p:nvGraphicFramePr>
          <p:cNvPr id="278535" name="Object 7"/>
          <p:cNvGraphicFramePr>
            <a:graphicFrameLocks noChangeAspect="1"/>
          </p:cNvGraphicFramePr>
          <p:nvPr/>
        </p:nvGraphicFramePr>
        <p:xfrm>
          <a:off x="2921000" y="1371600"/>
          <a:ext cx="5537200" cy="914400"/>
        </p:xfrm>
        <a:graphic>
          <a:graphicData uri="http://schemas.openxmlformats.org/presentationml/2006/ole">
            <p:oleObj spid="_x0000_s278535" name="Equation" r:id="rId5" imgW="5537160" imgH="914400" progId="Equation.DSMT4">
              <p:embed/>
            </p:oleObj>
          </a:graphicData>
        </a:graphic>
      </p:graphicFrame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838200" y="23622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where the                 factor converts </a:t>
            </a:r>
            <a:r>
              <a:rPr lang="en-US" altLang="zh-TW" i="1">
                <a:ea typeface="新細明體" charset="-120"/>
              </a:rPr>
              <a:t>PM</a:t>
            </a:r>
            <a:r>
              <a:rPr lang="en-US" altLang="zh-TW">
                <a:ea typeface="新細明體" charset="-120"/>
              </a:rPr>
              <a:t> from degrees to radians.</a:t>
            </a:r>
          </a:p>
        </p:txBody>
      </p:sp>
      <p:graphicFrame>
        <p:nvGraphicFramePr>
          <p:cNvPr id="278537" name="Object 9"/>
          <p:cNvGraphicFramePr>
            <a:graphicFrameLocks noChangeAspect="1"/>
          </p:cNvGraphicFramePr>
          <p:nvPr/>
        </p:nvGraphicFramePr>
        <p:xfrm>
          <a:off x="2171700" y="2362200"/>
          <a:ext cx="1181100" cy="584200"/>
        </p:xfrm>
        <a:graphic>
          <a:graphicData uri="http://schemas.openxmlformats.org/presentationml/2006/ole">
            <p:oleObj spid="_x0000_s278537" name="Equation" r:id="rId6" imgW="1180800" imgH="583920" progId="Equation.DSMT4">
              <p:embed/>
            </p:oleObj>
          </a:graphicData>
        </a:graphic>
      </p:graphicFrame>
      <p:sp>
        <p:nvSpPr>
          <p:cNvPr id="278538" name="Text Box 10"/>
          <p:cNvSpPr txBox="1">
            <a:spLocks noChangeArrowheads="1"/>
          </p:cNvSpPr>
          <p:nvPr/>
        </p:nvSpPr>
        <p:spPr bwMode="auto">
          <a:xfrm>
            <a:off x="838200" y="3081338"/>
            <a:ext cx="83058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 specification of phase and gain margins requires a compromise between performance and robustness.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In general, large values of </a:t>
            </a:r>
            <a:r>
              <a:rPr lang="en-US" altLang="zh-TW" i="1">
                <a:ea typeface="新細明體" charset="-120"/>
              </a:rPr>
              <a:t>GM</a:t>
            </a:r>
            <a:r>
              <a:rPr lang="en-US" altLang="zh-TW">
                <a:ea typeface="新細明體" charset="-120"/>
              </a:rPr>
              <a:t> and </a:t>
            </a:r>
            <a:r>
              <a:rPr lang="en-US" altLang="zh-TW" i="1">
                <a:ea typeface="新細明體" charset="-120"/>
              </a:rPr>
              <a:t>PM</a:t>
            </a:r>
            <a:r>
              <a:rPr lang="en-US" altLang="zh-TW">
                <a:ea typeface="新細明體" charset="-120"/>
              </a:rPr>
              <a:t> correspond to sluggish closed-loop responses, while smaller values result in less sluggish, more oscillatory responses.</a:t>
            </a:r>
          </a:p>
        </p:txBody>
      </p:sp>
      <p:sp>
        <p:nvSpPr>
          <p:cNvPr id="278539" name="Text Box 11"/>
          <p:cNvSpPr txBox="1">
            <a:spLocks noChangeArrowheads="1"/>
          </p:cNvSpPr>
          <p:nvPr/>
        </p:nvSpPr>
        <p:spPr bwMode="auto">
          <a:xfrm>
            <a:off x="838200" y="54102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i="1">
                <a:ea typeface="新細明體" charset="-120"/>
              </a:rPr>
              <a:t>Guideline. </a:t>
            </a:r>
            <a:r>
              <a:rPr lang="en-US" altLang="zh-TW" i="1">
                <a:ea typeface="新細明體" charset="-120"/>
              </a:rPr>
              <a:t>In general, a well-tuned controller should have a gain margin between 1.7 and 4.0 and a phase margin between 30</a:t>
            </a:r>
            <a:r>
              <a:rPr lang="en-US" altLang="zh-TW" i="1">
                <a:ea typeface="新細明體" charset="-120"/>
                <a:cs typeface="Times New Roman" pitchFamily="18" charset="0"/>
              </a:rPr>
              <a:t>° and 45°.</a:t>
            </a:r>
            <a:endParaRPr lang="en-US" altLang="zh-TW" b="1" i="1">
              <a:ea typeface="新細明體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3" name="Text Box 7"/>
          <p:cNvSpPr txBox="1">
            <a:spLocks noChangeArrowheads="1"/>
          </p:cNvSpPr>
          <p:nvPr/>
        </p:nvSpPr>
        <p:spPr bwMode="auto">
          <a:xfrm>
            <a:off x="914400" y="60960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14.10 Gain and phase margins on a Nyquist plot.</a:t>
            </a:r>
          </a:p>
        </p:txBody>
      </p:sp>
      <p:pic>
        <p:nvPicPr>
          <p:cNvPr id="280584" name="Picture 8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984375" y="152400"/>
            <a:ext cx="5635625" cy="5715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9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822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Recognize that these ranges are approximate and that it may not be possible to choose PI or PID controller settings that result in specified GM and PM values.</a:t>
            </a:r>
          </a:p>
        </p:txBody>
      </p:sp>
      <p:sp>
        <p:nvSpPr>
          <p:cNvPr id="282630" name="Text Box 6"/>
          <p:cNvSpPr txBox="1">
            <a:spLocks noChangeArrowheads="1"/>
          </p:cNvSpPr>
          <p:nvPr/>
        </p:nvSpPr>
        <p:spPr bwMode="auto">
          <a:xfrm>
            <a:off x="838200" y="1600200"/>
            <a:ext cx="8305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i="1">
                <a:solidFill>
                  <a:srgbClr val="A50021"/>
                </a:solidFill>
                <a:ea typeface="新細明體" charset="-120"/>
              </a:rPr>
              <a:t>Example 14.7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For the FOPTD model of Example 14.6, calculate the PID controller settings for the two tuning relations in Table 12.6:</a:t>
            </a:r>
          </a:p>
        </p:txBody>
      </p:sp>
      <p:sp>
        <p:nvSpPr>
          <p:cNvPr id="282631" name="Text Box 7"/>
          <p:cNvSpPr txBox="1">
            <a:spLocks noChangeArrowheads="1"/>
          </p:cNvSpPr>
          <p:nvPr/>
        </p:nvSpPr>
        <p:spPr bwMode="auto">
          <a:xfrm>
            <a:off x="838200" y="3124200"/>
            <a:ext cx="6477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Ziegler-Nichols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Tyreus-Luyben</a:t>
            </a:r>
          </a:p>
        </p:txBody>
      </p:sp>
      <p:sp>
        <p:nvSpPr>
          <p:cNvPr id="282632" name="Text Box 8"/>
          <p:cNvSpPr txBox="1">
            <a:spLocks noChangeArrowheads="1"/>
          </p:cNvSpPr>
          <p:nvPr/>
        </p:nvSpPr>
        <p:spPr bwMode="auto">
          <a:xfrm>
            <a:off x="838200" y="4267200"/>
            <a:ext cx="830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Assume that the two PID controllers are implemented in the parallel form with a derivative filter (</a:t>
            </a:r>
            <a:r>
              <a:rPr lang="el-GR">
                <a:cs typeface="Times New Roman" pitchFamily="18" charset="0"/>
              </a:rPr>
              <a:t>α</a:t>
            </a:r>
            <a:r>
              <a:rPr lang="en-US" altLang="zh-TW">
                <a:ea typeface="新細明體" charset="-120"/>
                <a:cs typeface="Times New Roman" pitchFamily="18" charset="0"/>
              </a:rPr>
              <a:t> = 0.1). Plot the open-loop Bode diagram and determine the gain and phase margins for each controller.</a:t>
            </a:r>
            <a:endParaRPr lang="el-GR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6172200" y="2590800"/>
            <a:ext cx="281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14.11 Comparison of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 Bode plots for Example 14.7.</a:t>
            </a:r>
            <a:endParaRPr lang="el-GR">
              <a:cs typeface="Times New Roman" pitchFamily="18" charset="0"/>
            </a:endParaRPr>
          </a:p>
        </p:txBody>
      </p:sp>
      <p:pic>
        <p:nvPicPr>
          <p:cNvPr id="284684" name="Picture 12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914400" y="76200"/>
            <a:ext cx="4872038" cy="6705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772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For the Tyreus-Luyben settings, determine the maximum increase in the time delay            that can occur while still maintaining closed-loop stability.</a:t>
            </a:r>
          </a:p>
          <a:p>
            <a:pPr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Solution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From Example 14.6, the ultimate gain is </a:t>
            </a:r>
            <a:r>
              <a:rPr lang="en-US" altLang="zh-TW" i="1">
                <a:ea typeface="新細明體" charset="-120"/>
              </a:rPr>
              <a:t>K</a:t>
            </a:r>
            <a:r>
              <a:rPr lang="en-US" altLang="zh-TW" i="1" baseline="-25000">
                <a:ea typeface="新細明體" charset="-120"/>
              </a:rPr>
              <a:t>cu</a:t>
            </a:r>
            <a:r>
              <a:rPr lang="en-US" altLang="zh-TW">
                <a:ea typeface="新細明體" charset="-120"/>
              </a:rPr>
              <a:t> = 4.25 and the ultimate period is </a:t>
            </a:r>
            <a:r>
              <a:rPr lang="en-US" altLang="zh-TW" i="1">
                <a:ea typeface="新細明體" charset="-120"/>
              </a:rPr>
              <a:t>P</a:t>
            </a:r>
            <a:r>
              <a:rPr lang="en-US" altLang="zh-TW" i="1" baseline="-25000">
                <a:ea typeface="新細明體" charset="-120"/>
              </a:rPr>
              <a:t>u</a:t>
            </a:r>
            <a:r>
              <a:rPr lang="en-US" altLang="zh-TW">
                <a:ea typeface="新細明體" charset="-120"/>
              </a:rPr>
              <a:t> =                                 . Therefore, the PID controllers have the following settings:</a:t>
            </a:r>
            <a:endParaRPr lang="el-GR"/>
          </a:p>
        </p:txBody>
      </p:sp>
      <p:graphicFrame>
        <p:nvGraphicFramePr>
          <p:cNvPr id="286725" name="Object 5"/>
          <p:cNvGraphicFramePr>
            <a:graphicFrameLocks noChangeAspect="1"/>
          </p:cNvGraphicFramePr>
          <p:nvPr/>
        </p:nvGraphicFramePr>
        <p:xfrm>
          <a:off x="4089400" y="609600"/>
          <a:ext cx="787400" cy="381000"/>
        </p:xfrm>
        <a:graphic>
          <a:graphicData uri="http://schemas.openxmlformats.org/presentationml/2006/ole">
            <p:oleObj spid="_x0000_s286725" name="Equation" r:id="rId4" imgW="787320" imgH="380880" progId="Equation.DSMT4">
              <p:embed/>
            </p:oleObj>
          </a:graphicData>
        </a:graphic>
      </p:graphicFrame>
      <p:graphicFrame>
        <p:nvGraphicFramePr>
          <p:cNvPr id="286726" name="Object 6"/>
          <p:cNvGraphicFramePr>
            <a:graphicFrameLocks noChangeAspect="1"/>
          </p:cNvGraphicFramePr>
          <p:nvPr/>
        </p:nvGraphicFramePr>
        <p:xfrm>
          <a:off x="3733800" y="2438400"/>
          <a:ext cx="2438400" cy="342900"/>
        </p:xfrm>
        <a:graphic>
          <a:graphicData uri="http://schemas.openxmlformats.org/presentationml/2006/ole">
            <p:oleObj spid="_x0000_s286726" name="Equation" r:id="rId5" imgW="2438280" imgH="342720" progId="Equation.DSMT4">
              <p:embed/>
            </p:oleObj>
          </a:graphicData>
        </a:graphic>
      </p:graphicFrame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286733" name="Rectangle 13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en-US"/>
          </a:p>
        </p:txBody>
      </p:sp>
      <p:graphicFrame>
        <p:nvGraphicFramePr>
          <p:cNvPr id="286826" name="Group 106"/>
          <p:cNvGraphicFramePr>
            <a:graphicFrameLocks noGrp="1"/>
          </p:cNvGraphicFramePr>
          <p:nvPr/>
        </p:nvGraphicFramePr>
        <p:xfrm>
          <a:off x="914400" y="3581400"/>
          <a:ext cx="8077200" cy="2511108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Controller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Settings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zh-TW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K</a:t>
                      </a:r>
                      <a:r>
                        <a:rPr kumimoji="0" lang="en-US" altLang="zh-TW" sz="2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(min)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(min)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Ziegler-Nichols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2.55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1.86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0.46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Tyreus-Luyben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1.91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8.27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0.59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6779" name="Object 59"/>
          <p:cNvGraphicFramePr>
            <a:graphicFrameLocks noChangeAspect="1"/>
          </p:cNvGraphicFramePr>
          <p:nvPr/>
        </p:nvGraphicFramePr>
        <p:xfrm>
          <a:off x="5791200" y="3581400"/>
          <a:ext cx="292100" cy="381000"/>
        </p:xfrm>
        <a:graphic>
          <a:graphicData uri="http://schemas.openxmlformats.org/presentationml/2006/ole">
            <p:oleObj spid="_x0000_s286779" name="Equation" r:id="rId6" imgW="291960" imgH="380880" progId="Equation.DSMT4">
              <p:embed/>
            </p:oleObj>
          </a:graphicData>
        </a:graphic>
      </p:graphicFrame>
      <p:graphicFrame>
        <p:nvGraphicFramePr>
          <p:cNvPr id="286780" name="Object 60"/>
          <p:cNvGraphicFramePr>
            <a:graphicFrameLocks noChangeAspect="1"/>
          </p:cNvGraphicFramePr>
          <p:nvPr/>
        </p:nvGraphicFramePr>
        <p:xfrm>
          <a:off x="7772400" y="3581400"/>
          <a:ext cx="355600" cy="381000"/>
        </p:xfrm>
        <a:graphic>
          <a:graphicData uri="http://schemas.openxmlformats.org/presentationml/2006/ole">
            <p:oleObj spid="_x0000_s286780" name="Equation" r:id="rId7" imgW="35532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The open-loop transfer function is:</a:t>
            </a:r>
            <a:endParaRPr lang="el-GR"/>
          </a:p>
        </p:txBody>
      </p:sp>
      <p:sp>
        <p:nvSpPr>
          <p:cNvPr id="288773" name="Rectangle 5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288775" name="Rectangle 7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en-US"/>
          </a:p>
        </p:txBody>
      </p:sp>
      <p:graphicFrame>
        <p:nvGraphicFramePr>
          <p:cNvPr id="288797" name="Object 29"/>
          <p:cNvGraphicFramePr>
            <a:graphicFrameLocks noChangeAspect="1"/>
          </p:cNvGraphicFramePr>
          <p:nvPr/>
        </p:nvGraphicFramePr>
        <p:xfrm>
          <a:off x="2927350" y="622300"/>
          <a:ext cx="3937000" cy="850900"/>
        </p:xfrm>
        <a:graphic>
          <a:graphicData uri="http://schemas.openxmlformats.org/presentationml/2006/ole">
            <p:oleObj spid="_x0000_s288797" name="Equation" r:id="rId4" imgW="3936960" imgH="850680" progId="Equation.DSMT4">
              <p:embed/>
            </p:oleObj>
          </a:graphicData>
        </a:graphic>
      </p:graphicFrame>
      <p:sp>
        <p:nvSpPr>
          <p:cNvPr id="288798" name="Text Box 30"/>
          <p:cNvSpPr txBox="1">
            <a:spLocks noChangeArrowheads="1"/>
          </p:cNvSpPr>
          <p:nvPr/>
        </p:nvSpPr>
        <p:spPr bwMode="auto">
          <a:xfrm>
            <a:off x="838200" y="1676400"/>
            <a:ext cx="807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14.11 shows the frequency response of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 for the two controllers. The gain and phase margins can be determined by inspection of the Bode diagram or by using the MATLAB command, </a:t>
            </a:r>
            <a:r>
              <a:rPr lang="en-US" altLang="zh-TW" i="1">
                <a:ea typeface="新細明體" charset="-120"/>
              </a:rPr>
              <a:t>margin</a:t>
            </a:r>
            <a:r>
              <a:rPr lang="en-US" altLang="zh-TW">
                <a:ea typeface="新細明體" charset="-120"/>
              </a:rPr>
              <a:t>.</a:t>
            </a:r>
            <a:endParaRPr lang="el-GR"/>
          </a:p>
        </p:txBody>
      </p:sp>
      <p:graphicFrame>
        <p:nvGraphicFramePr>
          <p:cNvPr id="288856" name="Group 88"/>
          <p:cNvGraphicFramePr>
            <a:graphicFrameLocks noGrp="1"/>
          </p:cNvGraphicFramePr>
          <p:nvPr>
            <p:ph/>
          </p:nvPr>
        </p:nvGraphicFramePr>
        <p:xfrm>
          <a:off x="838200" y="3886200"/>
          <a:ext cx="8305800" cy="2042160"/>
        </p:xfrm>
        <a:graphic>
          <a:graphicData uri="http://schemas.openxmlformats.org/drawingml/2006/table">
            <a:tbl>
              <a:tblPr/>
              <a:tblGrid>
                <a:gridCol w="2076450"/>
                <a:gridCol w="2076450"/>
                <a:gridCol w="2076450"/>
                <a:gridCol w="207645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Controller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GM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PM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新細明體" charset="-120"/>
                          <a:cs typeface="Times New Roman" pitchFamily="18" charset="0"/>
                        </a:rPr>
                        <a:t>w</a:t>
                      </a:r>
                      <a:r>
                        <a:rPr kumimoji="0" lang="en-US" altLang="zh-TW" sz="24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zh-TW" sz="24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(rad/min)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Ziegler-Nichols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1.6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40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°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1.02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Tyreus-Luyben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1.8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76</a:t>
                      </a: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°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0.79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7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The Tyreus-Luyben controller settings are more conservative owing to the larger gain and phase margins. The value of            is calculated from Eq. (14-14) and the information in the above table:</a:t>
            </a:r>
            <a:endParaRPr lang="el-GR"/>
          </a:p>
        </p:txBody>
      </p:sp>
      <p:sp>
        <p:nvSpPr>
          <p:cNvPr id="290819" name="Rectangle 3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290822" name="Text Box 6"/>
          <p:cNvSpPr txBox="1">
            <a:spLocks noChangeArrowheads="1"/>
          </p:cNvSpPr>
          <p:nvPr/>
        </p:nvSpPr>
        <p:spPr bwMode="auto">
          <a:xfrm>
            <a:off x="838200" y="2606675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Thus, time delay    can increase by as much as 70% and still maintain closed-loop stability.</a:t>
            </a:r>
            <a:endParaRPr lang="el-GR"/>
          </a:p>
        </p:txBody>
      </p:sp>
      <p:graphicFrame>
        <p:nvGraphicFramePr>
          <p:cNvPr id="290842" name="Object 26"/>
          <p:cNvGraphicFramePr>
            <a:graphicFrameLocks noChangeAspect="1"/>
          </p:cNvGraphicFramePr>
          <p:nvPr>
            <p:ph/>
          </p:nvPr>
        </p:nvGraphicFramePr>
        <p:xfrm>
          <a:off x="7975600" y="609600"/>
          <a:ext cx="787400" cy="381000"/>
        </p:xfrm>
        <a:graphic>
          <a:graphicData uri="http://schemas.openxmlformats.org/presentationml/2006/ole">
            <p:oleObj spid="_x0000_s290842" name="Equation" r:id="rId4" imgW="787320" imgH="380880" progId="Equation.DSMT4">
              <p:embed/>
            </p:oleObj>
          </a:graphicData>
        </a:graphic>
      </p:graphicFrame>
      <p:graphicFrame>
        <p:nvGraphicFramePr>
          <p:cNvPr id="290844" name="Object 28"/>
          <p:cNvGraphicFramePr>
            <a:graphicFrameLocks noChangeAspect="1"/>
          </p:cNvGraphicFramePr>
          <p:nvPr/>
        </p:nvGraphicFramePr>
        <p:xfrm>
          <a:off x="2400300" y="1638300"/>
          <a:ext cx="4991100" cy="800100"/>
        </p:xfrm>
        <a:graphic>
          <a:graphicData uri="http://schemas.openxmlformats.org/presentationml/2006/ole">
            <p:oleObj spid="_x0000_s290844" name="Equation" r:id="rId5" imgW="4991040" imgH="799920" progId="Equation.DSMT4">
              <p:embed/>
            </p:oleObj>
          </a:graphicData>
        </a:graphic>
      </p:graphicFrame>
      <p:graphicFrame>
        <p:nvGraphicFramePr>
          <p:cNvPr id="290845" name="Object 29"/>
          <p:cNvGraphicFramePr>
            <a:graphicFrameLocks noChangeAspect="1"/>
          </p:cNvGraphicFramePr>
          <p:nvPr/>
        </p:nvGraphicFramePr>
        <p:xfrm>
          <a:off x="3022600" y="2708275"/>
          <a:ext cx="177800" cy="279400"/>
        </p:xfrm>
        <a:graphic>
          <a:graphicData uri="http://schemas.openxmlformats.org/presentationml/2006/ole">
            <p:oleObj spid="_x0000_s290845" name="Equation" r:id="rId6" imgW="177480" imgH="2793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AD082-E600-4DA6-AF27-6758B76E60F6}" type="slidenum">
              <a:rPr lang="zh-TW" altLang="en-US"/>
              <a:pPr/>
              <a:t>6</a:t>
            </a:fld>
            <a:endParaRPr lang="en-US" altLang="zh-TW"/>
          </a:p>
        </p:txBody>
      </p:sp>
      <p:pic>
        <p:nvPicPr>
          <p:cNvPr id="344068" name="Picture 4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4748213"/>
          </a:xfrm>
          <a:prstGeom prst="rect">
            <a:avLst/>
          </a:prstGeom>
          <a:noFill/>
        </p:spPr>
      </p:pic>
      <p:graphicFrame>
        <p:nvGraphicFramePr>
          <p:cNvPr id="4" name="物件 3"/>
          <p:cNvGraphicFramePr>
            <a:graphicFrameLocks noChangeAspect="1"/>
          </p:cNvGraphicFramePr>
          <p:nvPr/>
        </p:nvGraphicFramePr>
        <p:xfrm>
          <a:off x="5959475" y="865188"/>
          <a:ext cx="307975" cy="479425"/>
        </p:xfrm>
        <a:graphic>
          <a:graphicData uri="http://schemas.openxmlformats.org/presentationml/2006/ole">
            <p:oleObj spid="_x0000_s466946" name="Equation" r:id="rId4" imgW="114120" imgH="1774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838200" y="5807075"/>
            <a:ext cx="8077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14.12 Nyquist plot where the gain and phase margins are misleading.</a:t>
            </a:r>
            <a:endParaRPr lang="el-GR"/>
          </a:p>
        </p:txBody>
      </p:sp>
      <p:pic>
        <p:nvPicPr>
          <p:cNvPr id="292873" name="Picture 9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2209800" y="608013"/>
            <a:ext cx="5334000" cy="4948237"/>
          </a:xfrm>
          <a:noFill/>
          <a:ln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294915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009900"/>
                </a:solidFill>
                <a:ea typeface="新細明體" charset="-120"/>
              </a:rPr>
              <a:t>Closed-Loop Frequency Response and Sensitivity Functions</a:t>
            </a:r>
            <a:endParaRPr lang="el-GR" sz="3200" b="1">
              <a:solidFill>
                <a:srgbClr val="009900"/>
              </a:solidFill>
            </a:endParaRPr>
          </a:p>
        </p:txBody>
      </p:sp>
      <p:sp>
        <p:nvSpPr>
          <p:cNvPr id="294918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8077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Sensitivity Functions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The following analysis is based on the block diagram in Fig. 14.1. We define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>
                <a:ea typeface="新細明體" charset="-120"/>
              </a:rPr>
              <a:t> as                       and assume that</a:t>
            </a:r>
            <a:r>
              <a:rPr lang="en-US" altLang="zh-TW" i="1">
                <a:ea typeface="新細明體" charset="-120"/>
              </a:rPr>
              <a:t> G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 i="1">
                <a:ea typeface="新細明體" charset="-120"/>
              </a:rPr>
              <a:t>=K</a:t>
            </a:r>
            <a:r>
              <a:rPr lang="en-US" altLang="zh-TW" i="1" baseline="-25000">
                <a:ea typeface="新細明體" charset="-120"/>
              </a:rPr>
              <a:t>m</a:t>
            </a:r>
            <a:r>
              <a:rPr lang="en-US" altLang="zh-TW">
                <a:ea typeface="新細明體" charset="-120"/>
              </a:rPr>
              <a:t> and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d </a:t>
            </a:r>
            <a:r>
              <a:rPr lang="en-US" altLang="zh-TW" i="1">
                <a:ea typeface="新細明體" charset="-120"/>
              </a:rPr>
              <a:t>= </a:t>
            </a:r>
            <a:r>
              <a:rPr lang="en-US" altLang="zh-TW">
                <a:ea typeface="新細明體" charset="-120"/>
              </a:rPr>
              <a:t>1. Two important concepts are now defined:</a:t>
            </a:r>
          </a:p>
        </p:txBody>
      </p:sp>
      <p:graphicFrame>
        <p:nvGraphicFramePr>
          <p:cNvPr id="294919" name="Object 7"/>
          <p:cNvGraphicFramePr>
            <a:graphicFrameLocks noChangeAspect="1"/>
          </p:cNvGraphicFramePr>
          <p:nvPr/>
        </p:nvGraphicFramePr>
        <p:xfrm>
          <a:off x="3543300" y="2438400"/>
          <a:ext cx="1638300" cy="457200"/>
        </p:xfrm>
        <a:graphic>
          <a:graphicData uri="http://schemas.openxmlformats.org/presentationml/2006/ole">
            <p:oleObj spid="_x0000_s294919" name="Equation" r:id="rId4" imgW="1638000" imgH="457200" progId="Equation.DSMT4">
              <p:embed/>
            </p:oleObj>
          </a:graphicData>
        </a:graphic>
      </p:graphicFrame>
      <p:graphicFrame>
        <p:nvGraphicFramePr>
          <p:cNvPr id="294920" name="Object 8"/>
          <p:cNvGraphicFramePr>
            <a:graphicFrameLocks noChangeAspect="1"/>
          </p:cNvGraphicFramePr>
          <p:nvPr/>
        </p:nvGraphicFramePr>
        <p:xfrm>
          <a:off x="1219200" y="3429000"/>
          <a:ext cx="7518400" cy="1701800"/>
        </p:xfrm>
        <a:graphic>
          <a:graphicData uri="http://schemas.openxmlformats.org/presentationml/2006/ole">
            <p:oleObj spid="_x0000_s294920" name="Equation" r:id="rId5" imgW="7518240" imgH="17017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838200" y="152400"/>
            <a:ext cx="8077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Comparing Fig. 14.1 and Eq. 14-15 indicates that </a:t>
            </a:r>
            <a:r>
              <a:rPr lang="en-US" altLang="zh-TW" i="1">
                <a:ea typeface="新細明體" charset="-120"/>
              </a:rPr>
              <a:t>S </a:t>
            </a:r>
            <a:r>
              <a:rPr lang="en-US" altLang="zh-TW">
                <a:ea typeface="新細明體" charset="-120"/>
              </a:rPr>
              <a:t>is the closed-loop transfer function for disturbances (</a:t>
            </a:r>
            <a:r>
              <a:rPr lang="en-US" altLang="zh-TW" i="1">
                <a:ea typeface="新細明體" charset="-120"/>
              </a:rPr>
              <a:t>Y/D</a:t>
            </a:r>
            <a:r>
              <a:rPr lang="en-US" altLang="zh-TW">
                <a:ea typeface="新細明體" charset="-120"/>
              </a:rPr>
              <a:t>), while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is the closed-loop transfer function for set-point changes (</a:t>
            </a:r>
            <a:r>
              <a:rPr lang="en-US" altLang="zh-TW" i="1">
                <a:ea typeface="新細明體" charset="-120"/>
              </a:rPr>
              <a:t>Y/Y</a:t>
            </a:r>
            <a:r>
              <a:rPr lang="en-US" altLang="zh-TW" i="1" baseline="-25000">
                <a:ea typeface="新細明體" charset="-120"/>
              </a:rPr>
              <a:t>sp</a:t>
            </a:r>
            <a:r>
              <a:rPr lang="en-US" altLang="zh-TW">
                <a:ea typeface="新細明體" charset="-120"/>
              </a:rPr>
              <a:t>). It is easy to show that: </a:t>
            </a:r>
          </a:p>
        </p:txBody>
      </p:sp>
      <p:graphicFrame>
        <p:nvGraphicFramePr>
          <p:cNvPr id="296967" name="Object 7"/>
          <p:cNvGraphicFramePr>
            <a:graphicFrameLocks noChangeAspect="1"/>
          </p:cNvGraphicFramePr>
          <p:nvPr/>
        </p:nvGraphicFramePr>
        <p:xfrm>
          <a:off x="3454400" y="1905000"/>
          <a:ext cx="5080000" cy="342900"/>
        </p:xfrm>
        <a:graphic>
          <a:graphicData uri="http://schemas.openxmlformats.org/presentationml/2006/ole">
            <p:oleObj spid="_x0000_s296967" name="Equation" r:id="rId4" imgW="5079960" imgH="342720" progId="Equation.DSMT4">
              <p:embed/>
            </p:oleObj>
          </a:graphicData>
        </a:graphic>
      </p:graphicFrame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838200" y="2317750"/>
            <a:ext cx="8153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altLang="zh-TW">
                <a:ea typeface="新細明體" charset="-120"/>
              </a:rPr>
              <a:t>As will be shown in Section 14.6, </a:t>
            </a:r>
            <a:r>
              <a:rPr lang="en-US" altLang="zh-TW" i="1">
                <a:ea typeface="新細明體" charset="-120"/>
              </a:rPr>
              <a:t>S </a:t>
            </a:r>
            <a:r>
              <a:rPr lang="en-US" altLang="zh-TW">
                <a:ea typeface="新細明體" charset="-120"/>
              </a:rPr>
              <a:t>and </a:t>
            </a:r>
            <a:r>
              <a:rPr lang="en-US" altLang="zh-TW" i="1">
                <a:ea typeface="新細明體" charset="-120"/>
              </a:rPr>
              <a:t>T </a:t>
            </a:r>
            <a:r>
              <a:rPr lang="en-US" altLang="zh-TW">
                <a:ea typeface="新細明體" charset="-120"/>
              </a:rPr>
              <a:t>provide measures of how sensitive the closed-loop system is to changes in the process. 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838200" y="3810000"/>
            <a:ext cx="83058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Let |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j   </a:t>
            </a:r>
            <a:r>
              <a:rPr lang="en-US" altLang="zh-TW">
                <a:ea typeface="新細明體" charset="-120"/>
              </a:rPr>
              <a:t>)</a:t>
            </a:r>
            <a:r>
              <a:rPr lang="en-US" altLang="zh-TW" i="1">
                <a:ea typeface="新細明體" charset="-120"/>
              </a:rPr>
              <a:t>|</a:t>
            </a:r>
            <a:r>
              <a:rPr lang="en-US" altLang="zh-TW">
                <a:ea typeface="新細明體" charset="-120"/>
              </a:rPr>
              <a:t> and |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j   </a:t>
            </a:r>
            <a:r>
              <a:rPr lang="en-US" altLang="zh-TW">
                <a:ea typeface="新細明體" charset="-120"/>
              </a:rPr>
              <a:t>)|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denote the amplitude ratios of </a:t>
            </a:r>
            <a:r>
              <a:rPr lang="en-US" altLang="zh-TW" i="1">
                <a:ea typeface="新細明體" charset="-120"/>
              </a:rPr>
              <a:t>S </a:t>
            </a:r>
            <a:r>
              <a:rPr lang="en-US" altLang="zh-TW">
                <a:ea typeface="新細明體" charset="-120"/>
              </a:rPr>
              <a:t>and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, respectively.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 maximum values of the amplitude ratios provide useful measures of robustness.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They also serve as control system design criteria, as discussed below. </a:t>
            </a:r>
          </a:p>
        </p:txBody>
      </p:sp>
      <p:graphicFrame>
        <p:nvGraphicFramePr>
          <p:cNvPr id="296971" name="Object 11"/>
          <p:cNvGraphicFramePr>
            <a:graphicFrameLocks noChangeAspect="1"/>
          </p:cNvGraphicFramePr>
          <p:nvPr/>
        </p:nvGraphicFramePr>
        <p:xfrm>
          <a:off x="2057400" y="3962400"/>
          <a:ext cx="228600" cy="215900"/>
        </p:xfrm>
        <a:graphic>
          <a:graphicData uri="http://schemas.openxmlformats.org/presentationml/2006/ole">
            <p:oleObj spid="_x0000_s296971" name="Equation" r:id="rId5" imgW="228600" imgH="215640" progId="Equation.DSMT4">
              <p:embed/>
            </p:oleObj>
          </a:graphicData>
        </a:graphic>
      </p:graphicFrame>
      <p:graphicFrame>
        <p:nvGraphicFramePr>
          <p:cNvPr id="296972" name="Object 12"/>
          <p:cNvGraphicFramePr>
            <a:graphicFrameLocks noChangeAspect="1"/>
          </p:cNvGraphicFramePr>
          <p:nvPr>
            <p:ph/>
          </p:nvPr>
        </p:nvGraphicFramePr>
        <p:xfrm>
          <a:off x="3505200" y="3975100"/>
          <a:ext cx="228600" cy="215900"/>
        </p:xfrm>
        <a:graphic>
          <a:graphicData uri="http://schemas.openxmlformats.org/presentationml/2006/ole">
            <p:oleObj spid="_x0000_s296972" name="Equation" r:id="rId6" imgW="228600" imgH="215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838200" y="152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Define </a:t>
            </a: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 to be the maximum value of |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j   </a:t>
            </a:r>
            <a:r>
              <a:rPr lang="en-US" altLang="zh-TW">
                <a:ea typeface="新細明體" charset="-120"/>
              </a:rPr>
              <a:t>)</a:t>
            </a:r>
            <a:r>
              <a:rPr lang="en-US" altLang="zh-TW" i="1">
                <a:ea typeface="新細明體" charset="-120"/>
              </a:rPr>
              <a:t>|</a:t>
            </a:r>
            <a:r>
              <a:rPr lang="en-US" altLang="zh-TW">
                <a:ea typeface="新細明體" charset="-120"/>
              </a:rPr>
              <a:t> for all frequencies: </a:t>
            </a:r>
          </a:p>
        </p:txBody>
      </p:sp>
      <p:graphicFrame>
        <p:nvGraphicFramePr>
          <p:cNvPr id="299015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6400800" y="304800"/>
          <a:ext cx="228600" cy="215900"/>
        </p:xfrm>
        <a:graphic>
          <a:graphicData uri="http://schemas.openxmlformats.org/presentationml/2006/ole">
            <p:oleObj spid="_x0000_s299015" name="Equation" r:id="rId4" imgW="228600" imgH="215640" progId="Equation.DSMT4">
              <p:embed/>
            </p:oleObj>
          </a:graphicData>
        </a:graphic>
      </p:graphicFrame>
      <p:graphicFrame>
        <p:nvGraphicFramePr>
          <p:cNvPr id="299019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1371600" y="2362200"/>
          <a:ext cx="228600" cy="215900"/>
        </p:xfrm>
        <a:graphic>
          <a:graphicData uri="http://schemas.openxmlformats.org/presentationml/2006/ole">
            <p:oleObj spid="_x0000_s299019" name="Equation" r:id="rId5" imgW="228600" imgH="215640" progId="Equation.DSMT4">
              <p:embed/>
            </p:oleObj>
          </a:graphicData>
        </a:graphic>
      </p:graphicFrame>
      <p:graphicFrame>
        <p:nvGraphicFramePr>
          <p:cNvPr id="299017" name="Object 9"/>
          <p:cNvGraphicFramePr>
            <a:graphicFrameLocks noChangeAspect="1"/>
          </p:cNvGraphicFramePr>
          <p:nvPr/>
        </p:nvGraphicFramePr>
        <p:xfrm>
          <a:off x="3225800" y="1066800"/>
          <a:ext cx="5080000" cy="508000"/>
        </p:xfrm>
        <a:graphic>
          <a:graphicData uri="http://schemas.openxmlformats.org/presentationml/2006/ole">
            <p:oleObj spid="_x0000_s299017" name="Equation" r:id="rId6" imgW="5079960" imgH="507960" progId="Equation.DSMT4">
              <p:embed/>
            </p:oleObj>
          </a:graphicData>
        </a:graphic>
      </p:graphicFrame>
      <p:sp>
        <p:nvSpPr>
          <p:cNvPr id="299018" name="Text Box 10"/>
          <p:cNvSpPr txBox="1">
            <a:spLocks noChangeArrowheads="1"/>
          </p:cNvSpPr>
          <p:nvPr/>
        </p:nvSpPr>
        <p:spPr bwMode="auto">
          <a:xfrm>
            <a:off x="838200" y="18288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The second robustness measure is </a:t>
            </a: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, the maximum value of  |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j   </a:t>
            </a:r>
            <a:r>
              <a:rPr lang="en-US" altLang="zh-TW">
                <a:ea typeface="新細明體" charset="-120"/>
              </a:rPr>
              <a:t>)</a:t>
            </a:r>
            <a:r>
              <a:rPr lang="en-US" altLang="zh-TW" i="1">
                <a:ea typeface="新細明體" charset="-120"/>
              </a:rPr>
              <a:t>|</a:t>
            </a:r>
            <a:r>
              <a:rPr lang="en-US" altLang="zh-TW">
                <a:ea typeface="新細明體" charset="-120"/>
              </a:rPr>
              <a:t>:</a:t>
            </a:r>
          </a:p>
        </p:txBody>
      </p:sp>
      <p:graphicFrame>
        <p:nvGraphicFramePr>
          <p:cNvPr id="299022" name="Object 14"/>
          <p:cNvGraphicFramePr>
            <a:graphicFrameLocks noChangeAspect="1"/>
          </p:cNvGraphicFramePr>
          <p:nvPr/>
        </p:nvGraphicFramePr>
        <p:xfrm>
          <a:off x="3225800" y="2667000"/>
          <a:ext cx="5080000" cy="508000"/>
        </p:xfrm>
        <a:graphic>
          <a:graphicData uri="http://schemas.openxmlformats.org/presentationml/2006/ole">
            <p:oleObj spid="_x0000_s299022" name="Equation" r:id="rId7" imgW="5079960" imgH="507960" progId="Equation.DSMT4">
              <p:embed/>
            </p:oleObj>
          </a:graphicData>
        </a:graphic>
      </p:graphicFrame>
      <p:sp>
        <p:nvSpPr>
          <p:cNvPr id="299023" name="Text Box 15"/>
          <p:cNvSpPr txBox="1">
            <a:spLocks noChangeArrowheads="1"/>
          </p:cNvSpPr>
          <p:nvPr/>
        </p:nvSpPr>
        <p:spPr bwMode="auto">
          <a:xfrm>
            <a:off x="838200" y="3292475"/>
            <a:ext cx="8153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is also referred to as the </a:t>
            </a:r>
            <a:r>
              <a:rPr lang="en-US" altLang="zh-TW" i="1">
                <a:ea typeface="新細明體" charset="-120"/>
              </a:rPr>
              <a:t>resonant peak. </a:t>
            </a:r>
            <a:r>
              <a:rPr lang="en-US" altLang="zh-TW">
                <a:ea typeface="新細明體" charset="-120"/>
              </a:rPr>
              <a:t>Typical amplitude ratio plots for 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 and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are shown in Fig. 14.13.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It is easy to prove that </a:t>
            </a: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S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and </a:t>
            </a: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are related to the gain and phase margins of Section 14.4 (Morari and Zafiriou, 1989):</a:t>
            </a:r>
          </a:p>
        </p:txBody>
      </p:sp>
      <p:graphicFrame>
        <p:nvGraphicFramePr>
          <p:cNvPr id="299024" name="Object 16"/>
          <p:cNvGraphicFramePr>
            <a:graphicFrameLocks noChangeAspect="1"/>
          </p:cNvGraphicFramePr>
          <p:nvPr/>
        </p:nvGraphicFramePr>
        <p:xfrm>
          <a:off x="1447800" y="5334000"/>
          <a:ext cx="6908800" cy="914400"/>
        </p:xfrm>
        <a:graphic>
          <a:graphicData uri="http://schemas.openxmlformats.org/presentationml/2006/ole">
            <p:oleObj spid="_x0000_s299024" name="Equation" r:id="rId8" imgW="6908760" imgH="9144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94" name="Text Box 14"/>
          <p:cNvSpPr txBox="1">
            <a:spLocks noChangeArrowheads="1"/>
          </p:cNvSpPr>
          <p:nvPr/>
        </p:nvSpPr>
        <p:spPr bwMode="auto">
          <a:xfrm>
            <a:off x="838200" y="4724400"/>
            <a:ext cx="81534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14.13 Typical </a:t>
            </a:r>
            <a:r>
              <a:rPr lang="en-US" altLang="zh-TW" i="1">
                <a:ea typeface="新細明體" charset="-120"/>
              </a:rPr>
              <a:t>S </a:t>
            </a:r>
            <a:r>
              <a:rPr lang="en-US" altLang="zh-TW">
                <a:ea typeface="新細明體" charset="-120"/>
              </a:rPr>
              <a:t>and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magnitude plots. (Modified from Maciejowski (1998)).</a:t>
            </a:r>
          </a:p>
          <a:p>
            <a:pPr>
              <a:spcBef>
                <a:spcPct val="50000"/>
              </a:spcBef>
            </a:pPr>
            <a:r>
              <a:rPr lang="en-US" altLang="zh-TW" b="1" i="1">
                <a:ea typeface="新細明體" charset="-120"/>
              </a:rPr>
              <a:t>Guideline.</a:t>
            </a:r>
            <a:r>
              <a:rPr lang="en-US" altLang="zh-TW" i="1">
                <a:ea typeface="新細明體" charset="-120"/>
              </a:rPr>
              <a:t> For a satisfactory control system, M</a:t>
            </a:r>
            <a:r>
              <a:rPr lang="en-US" altLang="zh-TW" i="1" baseline="-25000">
                <a:ea typeface="新細明體" charset="-120"/>
              </a:rPr>
              <a:t>T</a:t>
            </a:r>
            <a:r>
              <a:rPr lang="en-US" altLang="zh-TW" i="1">
                <a:ea typeface="新細明體" charset="-120"/>
              </a:rPr>
              <a:t> should be in the range 1.0 – 1.5 and M</a:t>
            </a:r>
            <a:r>
              <a:rPr lang="en-US" altLang="zh-TW" i="1" baseline="-25000">
                <a:ea typeface="新細明體" charset="-120"/>
              </a:rPr>
              <a:t>S</a:t>
            </a:r>
            <a:r>
              <a:rPr lang="en-US" altLang="zh-TW" i="1">
                <a:ea typeface="新細明體" charset="-120"/>
              </a:rPr>
              <a:t> should be in the range of 1.2 – 2.0.</a:t>
            </a:r>
            <a:endParaRPr lang="en-US" altLang="zh-TW" b="1" i="1">
              <a:ea typeface="新細明體" charset="-120"/>
            </a:endParaRPr>
          </a:p>
        </p:txBody>
      </p:sp>
      <p:pic>
        <p:nvPicPr>
          <p:cNvPr id="302095" name="Picture 15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228600"/>
            <a:ext cx="6781800" cy="4278313"/>
          </a:xfrm>
          <a:noFill/>
          <a:ln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1530350" y="2925763"/>
            <a:ext cx="1520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zh-TW" altLang="en-US"/>
          </a:p>
        </p:txBody>
      </p: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838200" y="15240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It is easy to prove that </a:t>
            </a: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S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and </a:t>
            </a: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are related to the gain and phase margins of Section 14.4 (Morari and Zafiriou, 1989):</a:t>
            </a:r>
          </a:p>
        </p:txBody>
      </p:sp>
      <p:graphicFrame>
        <p:nvGraphicFramePr>
          <p:cNvPr id="304138" name="Object 10"/>
          <p:cNvGraphicFramePr>
            <a:graphicFrameLocks noChangeAspect="1"/>
          </p:cNvGraphicFramePr>
          <p:nvPr/>
        </p:nvGraphicFramePr>
        <p:xfrm>
          <a:off x="1447800" y="1371600"/>
          <a:ext cx="6908800" cy="914400"/>
        </p:xfrm>
        <a:graphic>
          <a:graphicData uri="http://schemas.openxmlformats.org/presentationml/2006/ole">
            <p:oleObj spid="_x0000_s304138" name="Equation" r:id="rId4" imgW="6908760" imgH="914400" progId="Equation.DSMT4">
              <p:embed/>
            </p:oleObj>
          </a:graphicData>
        </a:graphic>
      </p:graphicFrame>
      <p:graphicFrame>
        <p:nvGraphicFramePr>
          <p:cNvPr id="304141" name="Object 13"/>
          <p:cNvGraphicFramePr>
            <a:graphicFrameLocks noChangeAspect="1"/>
          </p:cNvGraphicFramePr>
          <p:nvPr>
            <p:ph/>
          </p:nvPr>
        </p:nvGraphicFramePr>
        <p:xfrm>
          <a:off x="1473200" y="2692400"/>
          <a:ext cx="6908800" cy="889000"/>
        </p:xfrm>
        <a:graphic>
          <a:graphicData uri="http://schemas.openxmlformats.org/presentationml/2006/ole">
            <p:oleObj spid="_x0000_s304141" name="Equation" r:id="rId5" imgW="6908760" imgH="8888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838200" y="169863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Bandwidth</a:t>
            </a:r>
            <a:endParaRPr lang="en-US" altLang="zh-TW" b="1" i="1">
              <a:ea typeface="新細明體" charset="-120"/>
            </a:endParaRPr>
          </a:p>
        </p:txBody>
      </p:sp>
      <p:sp>
        <p:nvSpPr>
          <p:cNvPr id="308229" name="Text Box 5"/>
          <p:cNvSpPr txBox="1">
            <a:spLocks noChangeArrowheads="1"/>
          </p:cNvSpPr>
          <p:nvPr/>
        </p:nvSpPr>
        <p:spPr bwMode="auto">
          <a:xfrm>
            <a:off x="838200" y="685800"/>
            <a:ext cx="830580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In this section we introduce an important concept, the </a:t>
            </a:r>
            <a:r>
              <a:rPr lang="en-US" altLang="zh-TW" i="1">
                <a:ea typeface="新細明體" charset="-120"/>
              </a:rPr>
              <a:t>bandwidth</a:t>
            </a:r>
            <a:r>
              <a:rPr lang="en-US" altLang="zh-TW">
                <a:ea typeface="新細明體" charset="-120"/>
              </a:rPr>
              <a:t>. A typical amplitude ratio plot for </a:t>
            </a:r>
            <a:r>
              <a:rPr lang="en-US" altLang="zh-TW" i="1">
                <a:ea typeface="新細明體" charset="-120"/>
              </a:rPr>
              <a:t>T </a:t>
            </a:r>
            <a:r>
              <a:rPr lang="en-US" altLang="zh-TW">
                <a:ea typeface="新細明體" charset="-120"/>
              </a:rPr>
              <a:t>and the corresponding set-point response are shown in Fig. 14.14.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 definition, the bandwidth</a:t>
            </a:r>
            <a:r>
              <a:rPr lang="en-US" altLang="zh-TW" i="1">
                <a:ea typeface="新細明體" charset="-120"/>
              </a:rPr>
              <a:t> </a:t>
            </a:r>
            <a:r>
              <a:rPr lang="el-GR">
                <a:cs typeface="Times New Roman" pitchFamily="18" charset="0"/>
              </a:rPr>
              <a:t>ω</a:t>
            </a:r>
            <a:r>
              <a:rPr lang="en-US" altLang="zh-TW" i="1" baseline="-25000">
                <a:ea typeface="新細明體" charset="-120"/>
              </a:rPr>
              <a:t>BW</a:t>
            </a:r>
            <a:r>
              <a:rPr lang="en-US" altLang="zh-TW">
                <a:ea typeface="新細明體" charset="-120"/>
              </a:rPr>
              <a:t> is defined as the frequency at which </a:t>
            </a:r>
            <a:r>
              <a:rPr lang="en-US" altLang="zh-TW" i="1">
                <a:ea typeface="新細明體" charset="-120"/>
              </a:rPr>
              <a:t>|T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j</a:t>
            </a:r>
            <a:r>
              <a:rPr lang="el-GR">
                <a:cs typeface="Times New Roman" pitchFamily="18" charset="0"/>
              </a:rPr>
              <a:t>ω</a:t>
            </a:r>
            <a:r>
              <a:rPr lang="en-US" altLang="zh-TW">
                <a:ea typeface="新細明體" charset="-120"/>
              </a:rPr>
              <a:t>)</a:t>
            </a:r>
            <a:r>
              <a:rPr lang="en-US" altLang="zh-TW" i="1">
                <a:ea typeface="新細明體" charset="-120"/>
              </a:rPr>
              <a:t>| </a:t>
            </a:r>
            <a:r>
              <a:rPr lang="en-US" altLang="zh-TW">
                <a:ea typeface="新細明體" charset="-120"/>
              </a:rPr>
              <a:t>= 0.707.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 bandwidth indicates the frequency range for which satisfactory set-point tracking occurs. In particular, </a:t>
            </a:r>
            <a:r>
              <a:rPr lang="el-GR"/>
              <a:t>ω</a:t>
            </a:r>
            <a:r>
              <a:rPr lang="en-US" altLang="zh-TW" i="1" baseline="-25000">
                <a:ea typeface="新細明體" charset="-120"/>
              </a:rPr>
              <a:t>BW</a:t>
            </a:r>
            <a:r>
              <a:rPr lang="en-US" altLang="zh-TW">
                <a:ea typeface="新細明體" charset="-120"/>
              </a:rPr>
              <a:t> is the maximum frequency for a sinusoidal set point to be attenuated by no more than a factor of 0.707.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The bandwidth is also related to speed of response.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In general, the bandwidth is (approximately) inversely proportional to the closed-loop settling time.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14.14 Typical closed-loop amplitude ratio </a:t>
            </a:r>
            <a:r>
              <a:rPr lang="en-US" altLang="zh-TW" i="1">
                <a:ea typeface="新細明體" charset="-120"/>
              </a:rPr>
              <a:t>|T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j</a:t>
            </a:r>
            <a:r>
              <a:rPr lang="el-GR"/>
              <a:t>ω</a:t>
            </a:r>
            <a:r>
              <a:rPr lang="en-US" altLang="zh-TW">
                <a:ea typeface="新細明體" charset="-120"/>
              </a:rPr>
              <a:t>)</a:t>
            </a:r>
            <a:r>
              <a:rPr lang="en-US" altLang="zh-TW" i="1">
                <a:ea typeface="新細明體" charset="-120"/>
              </a:rPr>
              <a:t>| </a:t>
            </a:r>
            <a:r>
              <a:rPr lang="en-US" altLang="zh-TW">
                <a:ea typeface="新細明體" charset="-120"/>
              </a:rPr>
              <a:t>and set-point response.</a:t>
            </a:r>
          </a:p>
        </p:txBody>
      </p:sp>
      <p:pic>
        <p:nvPicPr>
          <p:cNvPr id="310277" name="Picture 5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308100"/>
            <a:ext cx="7772400" cy="3775075"/>
          </a:xfrm>
          <a:noFill/>
          <a:ln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001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Closed-loop Performance Criteria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Ideally, a feedback controller should satisfy the following criteria.</a:t>
            </a:r>
          </a:p>
        </p:txBody>
      </p:sp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838200" y="1447800"/>
            <a:ext cx="80772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In order to eliminate offset,  </a:t>
            </a:r>
            <a:r>
              <a:rPr lang="en-US" altLang="zh-TW" i="1">
                <a:ea typeface="新細明體" charset="-120"/>
              </a:rPr>
              <a:t>|T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j</a:t>
            </a:r>
            <a:r>
              <a:rPr lang="el-GR"/>
              <a:t>ω</a:t>
            </a:r>
            <a:r>
              <a:rPr lang="en-US" altLang="zh-TW">
                <a:ea typeface="新細明體" charset="-120"/>
              </a:rPr>
              <a:t>)</a:t>
            </a:r>
            <a:r>
              <a:rPr lang="en-US" altLang="zh-TW" i="1">
                <a:ea typeface="新細明體" charset="-120"/>
              </a:rPr>
              <a:t>|</a:t>
            </a:r>
            <a:r>
              <a:rPr lang="en-US" altLang="zh-TW">
                <a:ea typeface="新細明體" charset="-120"/>
                <a:sym typeface="Euclid Symbol" pitchFamily="18" charset="2"/>
              </a:rPr>
              <a:t></a:t>
            </a:r>
            <a:r>
              <a:rPr lang="en-US" altLang="zh-TW">
                <a:ea typeface="新細明體" charset="-120"/>
              </a:rPr>
              <a:t> 1 as ω </a:t>
            </a:r>
            <a:r>
              <a:rPr lang="en-US" altLang="zh-TW">
                <a:ea typeface="新細明體" charset="-120"/>
                <a:sym typeface="Euclid Symbol" pitchFamily="18" charset="2"/>
              </a:rPr>
              <a:t></a:t>
            </a:r>
            <a:r>
              <a:rPr lang="en-US" altLang="zh-TW">
                <a:ea typeface="新細明體" charset="-120"/>
              </a:rPr>
              <a:t> 0.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 i="1">
                <a:ea typeface="新細明體" charset="-120"/>
              </a:rPr>
              <a:t>|T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j</a:t>
            </a:r>
            <a:r>
              <a:rPr lang="el-GR"/>
              <a:t>ω</a:t>
            </a:r>
            <a:r>
              <a:rPr lang="en-US" altLang="zh-TW">
                <a:ea typeface="新細明體" charset="-120"/>
              </a:rPr>
              <a:t>)</a:t>
            </a:r>
            <a:r>
              <a:rPr lang="en-US" altLang="zh-TW" i="1">
                <a:ea typeface="新細明體" charset="-120"/>
              </a:rPr>
              <a:t>| </a:t>
            </a:r>
            <a:r>
              <a:rPr lang="en-US" altLang="zh-TW">
                <a:ea typeface="新細明體" charset="-120"/>
              </a:rPr>
              <a:t>should be maintained at unity up to as high as frequency as possible. This condition ensures a rapid approach to the new steady state during a set-point change.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As indicated in the Guideline, </a:t>
            </a: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should be selected so that 1.0 &lt; </a:t>
            </a: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&lt; 1.5.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altLang="zh-TW">
                <a:ea typeface="新細明體" charset="-120"/>
              </a:rPr>
              <a:t>The bandwidth </a:t>
            </a:r>
            <a:r>
              <a:rPr lang="el-GR"/>
              <a:t>ω</a:t>
            </a:r>
            <a:r>
              <a:rPr lang="en-US" altLang="zh-TW" i="1" baseline="-25000">
                <a:ea typeface="新細明體" charset="-120"/>
              </a:rPr>
              <a:t>BW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and the frequency </a:t>
            </a:r>
            <a:r>
              <a:rPr lang="el-GR"/>
              <a:t>ω</a:t>
            </a:r>
            <a:r>
              <a:rPr lang="en-US" altLang="zh-TW" i="1" baseline="-25000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at which </a:t>
            </a: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occurs, should be as large as possible. Large values result in the fast closed-loop responses.</a:t>
            </a:r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838200" y="5487988"/>
            <a:ext cx="83058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Nichols Chart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The closed-loop frequency response can be calculated analytically from the open-loop frequency response.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838200" y="5638800"/>
            <a:ext cx="8305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14.15 A Nichols chart. [The closed-loop amplitude ratio </a:t>
            </a:r>
            <a:r>
              <a:rPr lang="en-US" altLang="zh-TW" i="1">
                <a:ea typeface="新細明體" charset="-120"/>
              </a:rPr>
              <a:t>AR</a:t>
            </a:r>
            <a:r>
              <a:rPr lang="en-US" altLang="zh-TW" i="1" baseline="-25000">
                <a:ea typeface="新細明體" charset="-120"/>
              </a:rPr>
              <a:t>CL</a:t>
            </a:r>
            <a:r>
              <a:rPr lang="en-US" altLang="zh-TW">
                <a:ea typeface="新細明體" charset="-120"/>
              </a:rPr>
              <a:t> (           ) and phase angle                   are shown in families of curves.]</a:t>
            </a:r>
          </a:p>
        </p:txBody>
      </p:sp>
      <p:sp>
        <p:nvSpPr>
          <p:cNvPr id="314373" name="Line 5"/>
          <p:cNvSpPr>
            <a:spLocks noChangeShapeType="1"/>
          </p:cNvSpPr>
          <p:nvPr/>
        </p:nvSpPr>
        <p:spPr bwMode="auto">
          <a:xfrm>
            <a:off x="1752600" y="6248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314377" name="Picture 9" descr="Fig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990600" y="138113"/>
            <a:ext cx="7543800" cy="5172075"/>
          </a:xfrm>
          <a:noFill/>
          <a:ln/>
        </p:spPr>
      </p:pic>
      <p:graphicFrame>
        <p:nvGraphicFramePr>
          <p:cNvPr id="314379" name="Object 11"/>
          <p:cNvGraphicFramePr>
            <a:graphicFrameLocks noChangeAspect="1"/>
          </p:cNvGraphicFramePr>
          <p:nvPr/>
        </p:nvGraphicFramePr>
        <p:xfrm>
          <a:off x="4724400" y="6019800"/>
          <a:ext cx="1346200" cy="431800"/>
        </p:xfrm>
        <a:graphic>
          <a:graphicData uri="http://schemas.openxmlformats.org/presentationml/2006/ole">
            <p:oleObj spid="_x0000_s314379" name="Equation" r:id="rId5" imgW="1346040" imgH="4316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7" name="Picture 9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71823" y="1143000"/>
            <a:ext cx="8191177" cy="3783013"/>
          </a:xfrm>
          <a:noFill/>
          <a:ln/>
        </p:spPr>
      </p:pic>
      <p:sp>
        <p:nvSpPr>
          <p:cNvPr id="222219" name="Text Box 11"/>
          <p:cNvSpPr txBox="1">
            <a:spLocks noChangeArrowheads="1"/>
          </p:cNvSpPr>
          <p:nvPr/>
        </p:nvSpPr>
        <p:spPr bwMode="auto">
          <a:xfrm>
            <a:off x="762000" y="52578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dirty="0">
                <a:ea typeface="新細明體" charset="-120"/>
              </a:rPr>
              <a:t>Figure 14.1 Block diagram with a disturbance </a:t>
            </a:r>
            <a:r>
              <a:rPr lang="en-US" altLang="zh-TW" i="1" dirty="0">
                <a:ea typeface="新細明體" charset="-120"/>
              </a:rPr>
              <a:t>D</a:t>
            </a:r>
            <a:r>
              <a:rPr lang="en-US" altLang="zh-TW" dirty="0">
                <a:ea typeface="新細明體" charset="-120"/>
              </a:rPr>
              <a:t> and measurement noise </a:t>
            </a:r>
            <a:r>
              <a:rPr lang="en-US" altLang="zh-TW" i="1" dirty="0">
                <a:ea typeface="新細明體" charset="-120"/>
              </a:rPr>
              <a:t>N</a:t>
            </a:r>
            <a:r>
              <a:rPr lang="en-US" altLang="zh-TW" dirty="0">
                <a:ea typeface="新細明體" charset="-1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838200" y="152400"/>
            <a:ext cx="8001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 b="1" i="1">
                <a:solidFill>
                  <a:srgbClr val="A50021"/>
                </a:solidFill>
                <a:ea typeface="新細明體" charset="-120"/>
              </a:rPr>
              <a:t>Example 14.8</a:t>
            </a:r>
          </a:p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Consider a fourth-order process with a wide range of time constants that have units of minutes (</a:t>
            </a:r>
            <a:r>
              <a:rPr lang="en-US" altLang="zh-TW">
                <a:ea typeface="新細明體" charset="-120"/>
                <a:cs typeface="Times New Roman" pitchFamily="18" charset="0"/>
              </a:rPr>
              <a:t>Åström et al., 1998):</a:t>
            </a:r>
          </a:p>
        </p:txBody>
      </p:sp>
      <p:graphicFrame>
        <p:nvGraphicFramePr>
          <p:cNvPr id="316424" name="Object 8"/>
          <p:cNvGraphicFramePr>
            <a:graphicFrameLocks noChangeAspect="1"/>
          </p:cNvGraphicFramePr>
          <p:nvPr/>
        </p:nvGraphicFramePr>
        <p:xfrm>
          <a:off x="1016000" y="1752600"/>
          <a:ext cx="7823200" cy="800100"/>
        </p:xfrm>
        <a:graphic>
          <a:graphicData uri="http://schemas.openxmlformats.org/presentationml/2006/ole">
            <p:oleObj spid="_x0000_s316424" name="Equation" r:id="rId4" imgW="7823160" imgH="799920" progId="Equation.DSMT4">
              <p:embed/>
            </p:oleObj>
          </a:graphicData>
        </a:graphic>
      </p:graphicFrame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838200" y="27432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Calculate PID controller settings based on following tuning relations in Chapter 12</a:t>
            </a:r>
          </a:p>
        </p:txBody>
      </p:sp>
      <p:sp>
        <p:nvSpPr>
          <p:cNvPr id="316426" name="Text Box 10"/>
          <p:cNvSpPr txBox="1">
            <a:spLocks noChangeArrowheads="1"/>
          </p:cNvSpPr>
          <p:nvPr/>
        </p:nvSpPr>
        <p:spPr bwMode="auto">
          <a:xfrm>
            <a:off x="838200" y="3733800"/>
            <a:ext cx="8077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altLang="zh-TW">
                <a:ea typeface="新細明體" charset="-120"/>
              </a:rPr>
              <a:t>Ziegler-Nichols tuning (Table 12.6)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altLang="zh-TW">
                <a:ea typeface="新細明體" charset="-120"/>
              </a:rPr>
              <a:t>Tyreus-Luyben tuning (Table 12.6)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altLang="zh-TW">
                <a:ea typeface="新細明體" charset="-120"/>
              </a:rPr>
              <a:t>IMC Tuning with                        (Table 12.1)</a:t>
            </a:r>
          </a:p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altLang="zh-TW">
                <a:ea typeface="新細明體" charset="-120"/>
              </a:rPr>
              <a:t>Simplified IMC (SIMC) tuning (Table 12.5) and a second-order plus time-delay model derived using Skogestad’s model approximation method (Section 6.3).</a:t>
            </a:r>
          </a:p>
        </p:txBody>
      </p:sp>
      <p:graphicFrame>
        <p:nvGraphicFramePr>
          <p:cNvPr id="316427" name="Object 11"/>
          <p:cNvGraphicFramePr>
            <a:graphicFrameLocks noChangeAspect="1"/>
          </p:cNvGraphicFramePr>
          <p:nvPr/>
        </p:nvGraphicFramePr>
        <p:xfrm>
          <a:off x="3492500" y="4876800"/>
          <a:ext cx="1689100" cy="381000"/>
        </p:xfrm>
        <a:graphic>
          <a:graphicData uri="http://schemas.openxmlformats.org/presentationml/2006/ole">
            <p:oleObj spid="_x0000_s316427" name="Equation" r:id="rId5" imgW="1688760" imgH="3808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00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Determine sensitivity peaks </a:t>
            </a: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 and </a:t>
            </a:r>
            <a:r>
              <a:rPr lang="en-US" altLang="zh-TW" i="1">
                <a:ea typeface="新細明體" charset="-120"/>
              </a:rPr>
              <a:t>M</a:t>
            </a:r>
            <a:r>
              <a:rPr lang="en-US" altLang="zh-TW" i="1" baseline="-25000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for each controller. Compare the closed-loop responses to step changes in the set-point and the disturbance using the parallel form of the PID controller without a derivative filter:</a:t>
            </a:r>
          </a:p>
        </p:txBody>
      </p:sp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2819400" y="1981200"/>
          <a:ext cx="5080000" cy="889000"/>
        </p:xfrm>
        <a:graphic>
          <a:graphicData uri="http://schemas.openxmlformats.org/presentationml/2006/ole">
            <p:oleObj spid="_x0000_s318471" name="Equation" r:id="rId4" imgW="5079960" imgH="888840" progId="Equation.DSMT4">
              <p:embed/>
            </p:oleObj>
          </a:graphicData>
        </a:graphic>
      </p:graphicFrame>
      <p:sp>
        <p:nvSpPr>
          <p:cNvPr id="318472" name="Text Box 8"/>
          <p:cNvSpPr txBox="1">
            <a:spLocks noChangeArrowheads="1"/>
          </p:cNvSpPr>
          <p:nvPr/>
        </p:nvSpPr>
        <p:spPr bwMode="auto">
          <a:xfrm>
            <a:off x="914400" y="32766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ea typeface="新細明體" charset="-120"/>
            </a:endParaRPr>
          </a:p>
        </p:txBody>
      </p:sp>
      <p:sp>
        <p:nvSpPr>
          <p:cNvPr id="318473" name="Text Box 9"/>
          <p:cNvSpPr txBox="1">
            <a:spLocks noChangeArrowheads="1"/>
          </p:cNvSpPr>
          <p:nvPr/>
        </p:nvSpPr>
        <p:spPr bwMode="auto">
          <a:xfrm>
            <a:off x="838200" y="30480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Assume that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d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) =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>
                <a:ea typeface="新細明體" charset="-120"/>
              </a:rPr>
              <a:t>(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).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914400" y="3276600"/>
            <a:ext cx="922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>
              <a:ea typeface="新細明體" charset="-120"/>
            </a:endParaRPr>
          </a:p>
        </p:txBody>
      </p:sp>
      <p:graphicFrame>
        <p:nvGraphicFramePr>
          <p:cNvPr id="320697" name="Group 185"/>
          <p:cNvGraphicFramePr>
            <a:graphicFrameLocks noGrp="1"/>
          </p:cNvGraphicFramePr>
          <p:nvPr>
            <p:ph/>
          </p:nvPr>
        </p:nvGraphicFramePr>
        <p:xfrm>
          <a:off x="990600" y="1806575"/>
          <a:ext cx="7924800" cy="3611880"/>
        </p:xfrm>
        <a:graphic>
          <a:graphicData uri="http://schemas.openxmlformats.org/drawingml/2006/table">
            <a:tbl>
              <a:tblPr/>
              <a:tblGrid>
                <a:gridCol w="1524000"/>
                <a:gridCol w="1371600"/>
                <a:gridCol w="1295400"/>
                <a:gridCol w="1219200"/>
                <a:gridCol w="1143000"/>
                <a:gridCol w="13716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Controller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K</a:t>
                      </a:r>
                      <a:r>
                        <a:rPr kumimoji="0" lang="en-US" altLang="zh-TW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endParaRPr kumimoji="0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M</a:t>
                      </a:r>
                      <a:r>
                        <a:rPr kumimoji="0" lang="en-US" altLang="zh-TW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M</a:t>
                      </a:r>
                      <a:r>
                        <a:rPr kumimoji="0" lang="en-US" altLang="zh-TW" sz="24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Ziegler-Nichols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18.1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0.28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0.070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2.38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2.41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Tyreus-Luyben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  <a:cs typeface="Times New Roman" pitchFamily="18" charset="0"/>
                        </a:rPr>
                        <a:t>13.6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0.089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IMC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4.3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0.167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1.00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Simplified IMC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21.8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0.180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1.58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715000" algn="l"/>
                        </a:tabLst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charset="-120"/>
                        </a:rPr>
                        <a:t>1.16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0575" name="Object 63"/>
          <p:cNvGraphicFramePr>
            <a:graphicFrameLocks noChangeAspect="1"/>
          </p:cNvGraphicFramePr>
          <p:nvPr/>
        </p:nvGraphicFramePr>
        <p:xfrm>
          <a:off x="4038600" y="1882775"/>
          <a:ext cx="1054100" cy="381000"/>
        </p:xfrm>
        <a:graphic>
          <a:graphicData uri="http://schemas.openxmlformats.org/presentationml/2006/ole">
            <p:oleObj spid="_x0000_s320575" name="Equation" r:id="rId4" imgW="1054080" imgH="380880" progId="Equation.DSMT4">
              <p:embed/>
            </p:oleObj>
          </a:graphicData>
        </a:graphic>
      </p:graphicFrame>
      <p:graphicFrame>
        <p:nvGraphicFramePr>
          <p:cNvPr id="320576" name="Object 64"/>
          <p:cNvGraphicFramePr>
            <a:graphicFrameLocks noChangeAspect="1"/>
          </p:cNvGraphicFramePr>
          <p:nvPr/>
        </p:nvGraphicFramePr>
        <p:xfrm>
          <a:off x="5257800" y="1882775"/>
          <a:ext cx="1130300" cy="381000"/>
        </p:xfrm>
        <a:graphic>
          <a:graphicData uri="http://schemas.openxmlformats.org/presentationml/2006/ole">
            <p:oleObj spid="_x0000_s320576" name="Equation" r:id="rId5" imgW="1130040" imgH="380880" progId="Equation.DSMT4">
              <p:embed/>
            </p:oleObj>
          </a:graphicData>
        </a:graphic>
      </p:graphicFrame>
      <p:sp>
        <p:nvSpPr>
          <p:cNvPr id="320698" name="Text Box 186"/>
          <p:cNvSpPr txBox="1">
            <a:spLocks noChangeArrowheads="1"/>
          </p:cNvSpPr>
          <p:nvPr/>
        </p:nvSpPr>
        <p:spPr bwMode="auto">
          <a:xfrm>
            <a:off x="1066800" y="6858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Controller Settings for Example 14.8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610" name="Picture 50" descr="Fig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381000"/>
            <a:ext cx="6705600" cy="4837113"/>
          </a:xfrm>
          <a:noFill/>
          <a:ln/>
        </p:spPr>
      </p:pic>
      <p:sp>
        <p:nvSpPr>
          <p:cNvPr id="322612" name="Text Box 52"/>
          <p:cNvSpPr txBox="1">
            <a:spLocks noChangeArrowheads="1"/>
          </p:cNvSpPr>
          <p:nvPr/>
        </p:nvSpPr>
        <p:spPr bwMode="auto">
          <a:xfrm>
            <a:off x="838200" y="55626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Figure 14.16 Closed-loop responses for Example 14.8. (A set-point change occurs at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= 0 and a step disturbance at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= 4 min.)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Text Box 3"/>
          <p:cNvSpPr txBox="1">
            <a:spLocks noChangeArrowheads="1"/>
          </p:cNvSpPr>
          <p:nvPr/>
        </p:nvSpPr>
        <p:spPr bwMode="auto">
          <a:xfrm>
            <a:off x="838200" y="152400"/>
            <a:ext cx="830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200" b="1">
                <a:solidFill>
                  <a:srgbClr val="009900"/>
                </a:solidFill>
                <a:ea typeface="新細明體" charset="-120"/>
              </a:rPr>
              <a:t>Robustness Analysis</a:t>
            </a:r>
          </a:p>
        </p:txBody>
      </p:sp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838200" y="914400"/>
            <a:ext cx="80010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In order for a control system to function properly, it should not be unduly sensitive to small changes in the process or to inaccuracies in the process model, if a model is used to design the control system.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A control system that satisfies this requirement is said to be </a:t>
            </a:r>
            <a:r>
              <a:rPr lang="en-US" altLang="zh-TW" i="1">
                <a:ea typeface="新細明體" charset="-120"/>
              </a:rPr>
              <a:t>robust </a:t>
            </a:r>
            <a:r>
              <a:rPr lang="en-US" altLang="zh-TW">
                <a:ea typeface="新細明體" charset="-120"/>
              </a:rPr>
              <a:t>or </a:t>
            </a:r>
            <a:r>
              <a:rPr lang="en-US" altLang="zh-TW" i="1">
                <a:ea typeface="新細明體" charset="-120"/>
              </a:rPr>
              <a:t>insensitive</a:t>
            </a:r>
            <a:r>
              <a:rPr lang="en-US" altLang="zh-TW">
                <a:ea typeface="新細明體" charset="-120"/>
              </a:rPr>
              <a:t>.</a:t>
            </a:r>
            <a:r>
              <a:rPr lang="en-US" altLang="zh-TW" i="1">
                <a:ea typeface="新細明體" charset="-120"/>
              </a:rPr>
              <a:t>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It is very important to consider robustness as well as performance in control system design</a:t>
            </a:r>
            <a:r>
              <a:rPr lang="en-US" altLang="zh-TW" i="1">
                <a:ea typeface="新細明體" charset="-120"/>
              </a:rPr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First, we explain why the 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 and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transfer functions in  Eq. 14-15 are referred to as “sensitivity functions”.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Sensitivity Analysis</a:t>
            </a:r>
          </a:p>
        </p:txBody>
      </p:sp>
      <p:sp>
        <p:nvSpPr>
          <p:cNvPr id="326659" name="Text Box 3"/>
          <p:cNvSpPr txBox="1">
            <a:spLocks noChangeArrowheads="1"/>
          </p:cNvSpPr>
          <p:nvPr/>
        </p:nvSpPr>
        <p:spPr bwMode="auto">
          <a:xfrm>
            <a:off x="838200" y="685800"/>
            <a:ext cx="8001000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In general, the term </a:t>
            </a:r>
            <a:r>
              <a:rPr lang="en-US" altLang="zh-TW" i="1">
                <a:ea typeface="新細明體" charset="-120"/>
              </a:rPr>
              <a:t>sensitivity</a:t>
            </a:r>
            <a:r>
              <a:rPr lang="en-US" altLang="zh-TW">
                <a:ea typeface="新細明體" charset="-120"/>
              </a:rPr>
              <a:t> refers to the effect that a change in one transfer function (or variable) has on another transfer function (or variable).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Suppose that </a:t>
            </a:r>
            <a:r>
              <a:rPr lang="en-US" altLang="zh-TW" i="1">
                <a:ea typeface="新細明體" charset="-120"/>
              </a:rPr>
              <a:t>G </a:t>
            </a:r>
            <a:r>
              <a:rPr lang="en-US" altLang="zh-TW">
                <a:ea typeface="新細明體" charset="-120"/>
              </a:rPr>
              <a:t>changes from a nominal value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p</a:t>
            </a:r>
            <a:r>
              <a:rPr lang="en-US" altLang="zh-TW" baseline="-25000">
                <a:ea typeface="新細明體" charset="-120"/>
              </a:rPr>
              <a:t>0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to an arbitrary new value,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p</a:t>
            </a:r>
            <a:r>
              <a:rPr lang="en-US" altLang="zh-TW" baseline="-25000">
                <a:ea typeface="新細明體" charset="-120"/>
              </a:rPr>
              <a:t>0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+ </a:t>
            </a:r>
            <a:r>
              <a:rPr lang="en-US" altLang="zh-TW" i="1">
                <a:ea typeface="新細明體" charset="-120"/>
              </a:rPr>
              <a:t>dG</a:t>
            </a:r>
            <a:r>
              <a:rPr lang="en-US" altLang="zh-TW">
                <a:ea typeface="新細明體" charset="-120"/>
              </a:rPr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This differential change </a:t>
            </a:r>
            <a:r>
              <a:rPr lang="en-US" altLang="zh-TW" i="1">
                <a:ea typeface="新細明體" charset="-120"/>
              </a:rPr>
              <a:t>dG</a:t>
            </a:r>
            <a:r>
              <a:rPr lang="en-US" altLang="zh-TW">
                <a:ea typeface="新細明體" charset="-120"/>
              </a:rPr>
              <a:t> causes </a:t>
            </a:r>
            <a:r>
              <a:rPr lang="en-US" altLang="zh-TW" i="1">
                <a:ea typeface="新細明體" charset="-120"/>
              </a:rPr>
              <a:t>T </a:t>
            </a:r>
            <a:r>
              <a:rPr lang="en-US" altLang="zh-TW">
                <a:ea typeface="新細明體" charset="-120"/>
              </a:rPr>
              <a:t>to change from its nominal value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 baseline="-25000">
                <a:ea typeface="新細明體" charset="-120"/>
              </a:rPr>
              <a:t>0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to a new value,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 baseline="-25000">
                <a:ea typeface="新細明體" charset="-120"/>
              </a:rPr>
              <a:t>0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+ </a:t>
            </a:r>
            <a:r>
              <a:rPr lang="en-US" altLang="zh-TW" i="1">
                <a:ea typeface="新細明體" charset="-120"/>
              </a:rPr>
              <a:t>dT</a:t>
            </a:r>
            <a:r>
              <a:rPr lang="en-US" altLang="zh-TW">
                <a:ea typeface="新細明體" charset="-120"/>
              </a:rPr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Thus, we are interested in the ratio of these changes, d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/</a:t>
            </a:r>
            <a:r>
              <a:rPr lang="en-US" altLang="zh-TW" i="1">
                <a:ea typeface="新細明體" charset="-120"/>
              </a:rPr>
              <a:t>dG</a:t>
            </a:r>
            <a:r>
              <a:rPr lang="en-US" altLang="zh-TW">
                <a:ea typeface="新細明體" charset="-120"/>
              </a:rPr>
              <a:t>, and also the ratio of the relative changes: </a:t>
            </a:r>
          </a:p>
        </p:txBody>
      </p:sp>
      <p:graphicFrame>
        <p:nvGraphicFramePr>
          <p:cNvPr id="326660" name="Object 4"/>
          <p:cNvGraphicFramePr>
            <a:graphicFrameLocks noChangeAspect="1"/>
          </p:cNvGraphicFramePr>
          <p:nvPr/>
        </p:nvGraphicFramePr>
        <p:xfrm>
          <a:off x="3149600" y="5054600"/>
          <a:ext cx="5080000" cy="736600"/>
        </p:xfrm>
        <a:graphic>
          <a:graphicData uri="http://schemas.openxmlformats.org/presentationml/2006/ole">
            <p:oleObj spid="_x0000_s326660" name="Equation" r:id="rId4" imgW="5079960" imgH="736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We can write the relative sensitivity in an equivalent form: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3073400" y="838200"/>
          <a:ext cx="5080000" cy="812800"/>
        </p:xfrm>
        <a:graphic>
          <a:graphicData uri="http://schemas.openxmlformats.org/presentationml/2006/ole">
            <p:oleObj spid="_x0000_s328709" name="Equation" r:id="rId4" imgW="5079960" imgH="812520" progId="Equation.DSMT4">
              <p:embed/>
            </p:oleObj>
          </a:graphicData>
        </a:graphic>
      </p:graphicFrame>
      <p:sp>
        <p:nvSpPr>
          <p:cNvPr id="328710" name="Text Box 6"/>
          <p:cNvSpPr txBox="1">
            <a:spLocks noChangeArrowheads="1"/>
          </p:cNvSpPr>
          <p:nvPr/>
        </p:nvSpPr>
        <p:spPr bwMode="auto">
          <a:xfrm>
            <a:off x="838200" y="19050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The derivative in (14-26) can be evaluated after substituting the definition of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in (14-15b):</a:t>
            </a:r>
          </a:p>
        </p:txBody>
      </p:sp>
      <p:graphicFrame>
        <p:nvGraphicFramePr>
          <p:cNvPr id="328711" name="Object 7"/>
          <p:cNvGraphicFramePr>
            <a:graphicFrameLocks noChangeAspect="1"/>
          </p:cNvGraphicFramePr>
          <p:nvPr/>
        </p:nvGraphicFramePr>
        <p:xfrm>
          <a:off x="3124200" y="2895600"/>
          <a:ext cx="5080000" cy="736600"/>
        </p:xfrm>
        <a:graphic>
          <a:graphicData uri="http://schemas.openxmlformats.org/presentationml/2006/ole">
            <p:oleObj spid="_x0000_s328711" name="Equation" r:id="rId5" imgW="5079960" imgH="736560" progId="Equation.DSMT4">
              <p:embed/>
            </p:oleObj>
          </a:graphicData>
        </a:graphic>
      </p:graphicFrame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838200" y="3825875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Substitute (14-27) into (14-26). Then substituting the definition of 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 in (14-15a) and rearranging gives the desired result:</a:t>
            </a:r>
          </a:p>
        </p:txBody>
      </p:sp>
      <p:graphicFrame>
        <p:nvGraphicFramePr>
          <p:cNvPr id="328713" name="Object 9"/>
          <p:cNvGraphicFramePr>
            <a:graphicFrameLocks noChangeAspect="1"/>
          </p:cNvGraphicFramePr>
          <p:nvPr/>
        </p:nvGraphicFramePr>
        <p:xfrm>
          <a:off x="3149600" y="4953000"/>
          <a:ext cx="5080000" cy="812800"/>
        </p:xfrm>
        <a:graphic>
          <a:graphicData uri="http://schemas.openxmlformats.org/presentationml/2006/ole">
            <p:oleObj spid="_x0000_s328713" name="Equation" r:id="rId6" imgW="5079960" imgH="8125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838200" y="76200"/>
            <a:ext cx="830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Equation 14-28 indicates that the relative sensitivity is equal to 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For this reason, 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 is referred to as the </a:t>
            </a:r>
            <a:r>
              <a:rPr lang="en-US" altLang="zh-TW" i="1">
                <a:ea typeface="新細明體" charset="-120"/>
              </a:rPr>
              <a:t>sensitivity function</a:t>
            </a:r>
            <a:r>
              <a:rPr lang="en-US" altLang="zh-TW">
                <a:ea typeface="新細明體" charset="-120"/>
              </a:rPr>
              <a:t>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In view of the important relationship in (14-16),</a:t>
            </a:r>
            <a:r>
              <a:rPr lang="en-US" altLang="zh-TW" i="1">
                <a:ea typeface="新細明體" charset="-120"/>
              </a:rPr>
              <a:t> T</a:t>
            </a:r>
            <a:r>
              <a:rPr lang="en-US" altLang="zh-TW">
                <a:ea typeface="新細明體" charset="-120"/>
              </a:rPr>
              <a:t> is called the </a:t>
            </a:r>
            <a:r>
              <a:rPr lang="en-US" altLang="zh-TW" i="1">
                <a:ea typeface="新細明體" charset="-120"/>
              </a:rPr>
              <a:t>complementary sensitivity function</a:t>
            </a:r>
            <a:r>
              <a:rPr lang="en-US" altLang="zh-TW">
                <a:ea typeface="新細明體" charset="-120"/>
              </a:rPr>
              <a:t>.</a:t>
            </a: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838200" y="260985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ea typeface="新細明體" charset="-120"/>
              </a:rPr>
              <a:t>Effect of Feedback Control on Relative Sensitivity</a:t>
            </a:r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838200" y="3124200"/>
            <a:ext cx="8153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Next, we show that feedback reduces sensitivity by comparing the relative sensitivities for open-loop control and closed-loop control.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By definition, open-loop control occurs when the feedback control loop in Fig. 14.1 is disconnected from the comparator. </a:t>
            </a:r>
          </a:p>
          <a:p>
            <a:pPr marL="231775" indent="-231775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For this condition:</a:t>
            </a:r>
          </a:p>
        </p:txBody>
      </p:sp>
      <p:graphicFrame>
        <p:nvGraphicFramePr>
          <p:cNvPr id="330761" name="Object 9"/>
          <p:cNvGraphicFramePr>
            <a:graphicFrameLocks noChangeAspect="1"/>
          </p:cNvGraphicFramePr>
          <p:nvPr/>
        </p:nvGraphicFramePr>
        <p:xfrm>
          <a:off x="2921000" y="5791200"/>
          <a:ext cx="5080000" cy="1028700"/>
        </p:xfrm>
        <a:graphic>
          <a:graphicData uri="http://schemas.openxmlformats.org/presentationml/2006/ole">
            <p:oleObj spid="_x0000_s330761" name="Equation" r:id="rId4" imgW="5079960" imgH="10285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838200" y="1524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新細明體" charset="-120"/>
              </a:rPr>
              <a:t>Substituting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 i="1">
                <a:ea typeface="新細明體" charset="-120"/>
              </a:rPr>
              <a:t> </a:t>
            </a:r>
            <a:r>
              <a:rPr lang="en-US" altLang="zh-TW">
                <a:ea typeface="新細明體" charset="-120"/>
              </a:rPr>
              <a:t>for </a:t>
            </a:r>
            <a:r>
              <a:rPr lang="en-US" altLang="zh-TW" i="1">
                <a:ea typeface="新細明體" charset="-120"/>
              </a:rPr>
              <a:t>T</a:t>
            </a:r>
            <a:r>
              <a:rPr lang="en-US" altLang="zh-TW">
                <a:ea typeface="新細明體" charset="-120"/>
              </a:rPr>
              <a:t> in Eq. 14-25 and noting that </a:t>
            </a:r>
            <a:r>
              <a:rPr lang="en-US" altLang="zh-TW" i="1">
                <a:ea typeface="新細明體" charset="-120"/>
              </a:rPr>
              <a:t>dT</a:t>
            </a:r>
            <a:r>
              <a:rPr lang="en-US" altLang="zh-TW" i="1" baseline="-25000">
                <a:ea typeface="新細明體" charset="-120"/>
              </a:rPr>
              <a:t>OL</a:t>
            </a:r>
            <a:r>
              <a:rPr lang="en-US" altLang="zh-TW">
                <a:ea typeface="新細明體" charset="-120"/>
              </a:rPr>
              <a:t>/</a:t>
            </a:r>
            <a:r>
              <a:rPr lang="en-US" altLang="zh-TW" i="1">
                <a:ea typeface="新細明體" charset="-120"/>
              </a:rPr>
              <a:t>dG</a:t>
            </a:r>
            <a:r>
              <a:rPr lang="en-US" altLang="zh-TW">
                <a:ea typeface="新細明體" charset="-120"/>
              </a:rPr>
              <a:t> = 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>
                <a:ea typeface="新細明體" charset="-120"/>
              </a:rPr>
              <a:t> gives: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838200" y="2133600"/>
            <a:ext cx="81534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Thus, the relative sensitivity is unity for open-loop control and is equal to </a:t>
            </a:r>
            <a:r>
              <a:rPr lang="en-US" altLang="zh-TW" i="1">
                <a:ea typeface="新細明體" charset="-120"/>
              </a:rPr>
              <a:t>S</a:t>
            </a:r>
            <a:r>
              <a:rPr lang="en-US" altLang="zh-TW">
                <a:ea typeface="新細明體" charset="-120"/>
              </a:rPr>
              <a:t> for closed-loop control, as indicated by (14-28). </a:t>
            </a:r>
          </a:p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Equation 14-15a indicates that |S| &lt;1 if |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c</a:t>
            </a:r>
            <a:r>
              <a:rPr lang="en-US" altLang="zh-TW" i="1">
                <a:ea typeface="新細明體" charset="-120"/>
              </a:rPr>
              <a:t>G</a:t>
            </a:r>
            <a:r>
              <a:rPr lang="en-US" altLang="zh-TW" i="1" baseline="-25000">
                <a:ea typeface="新細明體" charset="-120"/>
              </a:rPr>
              <a:t>p</a:t>
            </a:r>
            <a:r>
              <a:rPr lang="en-US" altLang="zh-TW" i="1">
                <a:ea typeface="新細明體" charset="-120"/>
              </a:rPr>
              <a:t>| &gt; </a:t>
            </a:r>
            <a:r>
              <a:rPr lang="en-US" altLang="zh-TW">
                <a:ea typeface="新細明體" charset="-120"/>
              </a:rPr>
              <a:t>1, which usually occurs over the frequency range of interest. </a:t>
            </a:r>
          </a:p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新細明體" charset="-120"/>
              </a:rPr>
              <a:t>Thus, we have identified one of the most important properties of feedback control: </a:t>
            </a:r>
          </a:p>
          <a:p>
            <a:pPr marL="231775" indent="-231775" algn="just">
              <a:spcBef>
                <a:spcPct val="50000"/>
              </a:spcBef>
              <a:buFontTx/>
              <a:buChar char="•"/>
            </a:pPr>
            <a:r>
              <a:rPr lang="en-US" altLang="zh-TW" i="1">
                <a:ea typeface="新細明體" charset="-120"/>
              </a:rPr>
              <a:t>Feedback control makes process performance less sensitive to changes in the process.</a:t>
            </a:r>
            <a:r>
              <a:rPr lang="en-US" altLang="zh-TW">
                <a:ea typeface="新細明體" charset="-120"/>
              </a:rPr>
              <a:t> </a:t>
            </a:r>
          </a:p>
        </p:txBody>
      </p:sp>
      <p:graphicFrame>
        <p:nvGraphicFramePr>
          <p:cNvPr id="332806" name="Object 6"/>
          <p:cNvGraphicFramePr>
            <a:graphicFrameLocks noChangeAspect="1"/>
          </p:cNvGraphicFramePr>
          <p:nvPr/>
        </p:nvGraphicFramePr>
        <p:xfrm>
          <a:off x="2082800" y="1066800"/>
          <a:ext cx="6451600" cy="838200"/>
        </p:xfrm>
        <a:graphic>
          <a:graphicData uri="http://schemas.openxmlformats.org/presentationml/2006/ole">
            <p:oleObj spid="_x0000_s332806" name="Equation" r:id="rId4" imgW="6451560" imgH="8380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Application of Z-P=N Theorem to Stability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774426" y="1981200"/>
          <a:ext cx="7915964" cy="4267199"/>
        </p:xfrm>
        <a:graphic>
          <a:graphicData uri="http://schemas.openxmlformats.org/presentationml/2006/ole">
            <p:oleObj spid="_x0000_s359426" name="Equation" r:id="rId3" imgW="3581280" imgH="1930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Remarks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內容版面配置區 3"/>
          <p:cNvGraphicFramePr>
            <a:graphicFrameLocks noChangeAspect="1"/>
          </p:cNvGraphicFramePr>
          <p:nvPr>
            <p:ph idx="1"/>
          </p:nvPr>
        </p:nvGraphicFramePr>
        <p:xfrm>
          <a:off x="408177" y="1371600"/>
          <a:ext cx="8526284" cy="4724400"/>
        </p:xfrm>
        <a:graphic>
          <a:graphicData uri="http://schemas.openxmlformats.org/presentationml/2006/ole">
            <p:oleObj spid="_x0000_s468994" name="Equation" r:id="rId3" imgW="3873240" imgH="2145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</TotalTime>
  <Words>4147</Words>
  <Application>Microsoft PowerPoint</Application>
  <PresentationFormat>如螢幕大小 (4:3)</PresentationFormat>
  <Paragraphs>352</Paragraphs>
  <Slides>78</Slides>
  <Notes>53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78</vt:i4>
      </vt:variant>
    </vt:vector>
  </HeadingPairs>
  <TitlesOfParts>
    <vt:vector size="81" baseType="lpstr">
      <vt:lpstr>Default Design</vt:lpstr>
      <vt:lpstr>自訂設計</vt:lpstr>
      <vt:lpstr>Equation</vt:lpstr>
      <vt:lpstr>投影片 1</vt:lpstr>
      <vt:lpstr>投影片 2</vt:lpstr>
      <vt:lpstr>Complex Variable Z-P=N Theorem</vt:lpstr>
      <vt:lpstr>投影片 4</vt:lpstr>
      <vt:lpstr>投影片 5</vt:lpstr>
      <vt:lpstr>投影片 6</vt:lpstr>
      <vt:lpstr>投影片 7</vt:lpstr>
      <vt:lpstr>Application of Z-P=N Theorem to Stability</vt:lpstr>
      <vt:lpstr>Remarks</vt:lpstr>
      <vt:lpstr>投影片 10</vt:lpstr>
      <vt:lpstr>投影片 11</vt:lpstr>
      <vt:lpstr>投影片 12</vt:lpstr>
      <vt:lpstr>Nyquist Stability Criterion</vt:lpstr>
      <vt:lpstr>Example</vt:lpstr>
      <vt:lpstr>投影片 15</vt:lpstr>
      <vt:lpstr>投影片 16</vt:lpstr>
      <vt:lpstr>Important Conclusion</vt:lpstr>
      <vt:lpstr>投影片 18</vt:lpstr>
      <vt:lpstr>Ultimate Gain and Ultimate Frequency</vt:lpstr>
      <vt:lpstr>Example 2</vt:lpstr>
      <vt:lpstr>投影片 21</vt:lpstr>
      <vt:lpstr>Example 3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  <vt:lpstr>投影片 46</vt:lpstr>
      <vt:lpstr>投影片 47</vt:lpstr>
      <vt:lpstr>投影片 48</vt:lpstr>
      <vt:lpstr>投影片 49</vt:lpstr>
      <vt:lpstr>投影片 50</vt:lpstr>
      <vt:lpstr>投影片 51</vt:lpstr>
      <vt:lpstr>投影片 52</vt:lpstr>
      <vt:lpstr>投影片 53</vt:lpstr>
      <vt:lpstr>投影片 54</vt:lpstr>
      <vt:lpstr>投影片 55</vt:lpstr>
      <vt:lpstr>投影片 56</vt:lpstr>
      <vt:lpstr>投影片 57</vt:lpstr>
      <vt:lpstr>投影片 58</vt:lpstr>
      <vt:lpstr>投影片 59</vt:lpstr>
      <vt:lpstr>投影片 60</vt:lpstr>
      <vt:lpstr>投影片 61</vt:lpstr>
      <vt:lpstr>投影片 62</vt:lpstr>
      <vt:lpstr>投影片 63</vt:lpstr>
      <vt:lpstr>投影片 64</vt:lpstr>
      <vt:lpstr>投影片 65</vt:lpstr>
      <vt:lpstr>投影片 66</vt:lpstr>
      <vt:lpstr>投影片 67</vt:lpstr>
      <vt:lpstr>投影片 68</vt:lpstr>
      <vt:lpstr>投影片 69</vt:lpstr>
      <vt:lpstr>投影片 70</vt:lpstr>
      <vt:lpstr>投影片 71</vt:lpstr>
      <vt:lpstr>投影片 72</vt:lpstr>
      <vt:lpstr>投影片 73</vt:lpstr>
      <vt:lpstr>投影片 74</vt:lpstr>
      <vt:lpstr>投影片 75</vt:lpstr>
      <vt:lpstr>投影片 76</vt:lpstr>
      <vt:lpstr>投影片 77</vt:lpstr>
      <vt:lpstr>投影片 78</vt:lpstr>
    </vt:vector>
  </TitlesOfParts>
  <Company>UCSB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Chemical Engineering</dc:creator>
  <cp:lastModifiedBy>CHUNG</cp:lastModifiedBy>
  <cp:revision>475</cp:revision>
  <dcterms:created xsi:type="dcterms:W3CDTF">2003-07-23T18:17:51Z</dcterms:created>
  <dcterms:modified xsi:type="dcterms:W3CDTF">2008-12-21T03:53:36Z</dcterms:modified>
</cp:coreProperties>
</file>